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6"/>
  </p:sldMasterIdLst>
  <p:notesMasterIdLst>
    <p:notesMasterId r:id="rId16"/>
  </p:notesMasterIdLst>
  <p:handoutMasterIdLst>
    <p:handoutMasterId r:id="rId17"/>
  </p:handoutMasterIdLst>
  <p:sldIdLst>
    <p:sldId id="256" r:id="rId7"/>
    <p:sldId id="293" r:id="rId8"/>
    <p:sldId id="292" r:id="rId9"/>
    <p:sldId id="297" r:id="rId10"/>
    <p:sldId id="294" r:id="rId11"/>
    <p:sldId id="296" r:id="rId12"/>
    <p:sldId id="298" r:id="rId13"/>
    <p:sldId id="299" r:id="rId14"/>
    <p:sldId id="295" r:id="rId15"/>
  </p:sldIdLst>
  <p:sldSz cx="9144000" cy="6858000" type="screen4x3"/>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p15:clr>
            <a:srgbClr val="A4A3A4"/>
          </p15:clr>
        </p15:guide>
        <p15:guide id="2" orient="horz" pos="3871">
          <p15:clr>
            <a:srgbClr val="A4A3A4"/>
          </p15:clr>
        </p15:guide>
        <p15:guide id="3" pos="2880">
          <p15:clr>
            <a:srgbClr val="A4A3A4"/>
          </p15:clr>
        </p15:guide>
        <p15:guide id="4" pos="310">
          <p15:clr>
            <a:srgbClr val="A4A3A4"/>
          </p15:clr>
        </p15:guide>
        <p15:guide id="5" pos="5498">
          <p15:clr>
            <a:srgbClr val="A4A3A4"/>
          </p15:clr>
        </p15:guide>
        <p15:guide id="6" orient="horz" pos="1026">
          <p15:clr>
            <a:srgbClr val="A4A3A4"/>
          </p15:clr>
        </p15:guide>
        <p15:guide id="7" pos="554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abbendam, Rutger" initials="KR" lastIdx="1" clrIdx="0"/>
  <p:cmAuthor id="1" name="Driessen, Danielle" initials="DD" lastIdx="34" clrIdx="1">
    <p:extLst>
      <p:ext uri="{19B8F6BF-5375-455C-9EA6-DF929625EA0E}">
        <p15:presenceInfo xmlns:p15="http://schemas.microsoft.com/office/powerpoint/2012/main" userId="S-1-5-21-4012033790-4084158397-284283626-2242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2833"/>
  </p:normalViewPr>
  <p:slideViewPr>
    <p:cSldViewPr>
      <p:cViewPr varScale="1">
        <p:scale>
          <a:sx n="73" d="100"/>
          <a:sy n="73" d="100"/>
        </p:scale>
        <p:origin x="2694" y="48"/>
      </p:cViewPr>
      <p:guideLst>
        <p:guide orient="horz" pos="1013"/>
        <p:guide orient="horz" pos="3871"/>
        <p:guide pos="2880"/>
        <p:guide pos="310"/>
        <p:guide pos="5498"/>
        <p:guide orient="horz" pos="1026"/>
        <p:guide pos="5545"/>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F393C-6EC8-45EA-8A7B-CAE425F76153}" type="datetimeFigureOut">
              <a:rPr lang="nl-NL" smtClean="0"/>
              <a:pPr/>
              <a:t>6-10-2021</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dirty="0"/>
          </a:p>
        </p:txBody>
      </p:sp>
    </p:spTree>
    <p:extLst>
      <p:ext uri="{BB962C8B-B14F-4D97-AF65-F5344CB8AC3E}">
        <p14:creationId xmlns:p14="http://schemas.microsoft.com/office/powerpoint/2010/main" val="16998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6-10-2021</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18057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1524799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481738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40362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3433607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24698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5" name="Groep 8"/>
          <p:cNvGrpSpPr>
            <a:grpSpLocks noSelect="1"/>
          </p:cNvGrpSpPr>
          <p:nvPr userDrawn="1"/>
        </p:nvGrpSpPr>
        <p:grpSpPr bwMode="black">
          <a:xfrm>
            <a:off x="182563" y="108649"/>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2B73D82E-34C7-4443-9795-4B5B5DED72AE}" type="datetime1">
              <a:rPr lang="nl-NL" noProof="1" smtClean="0"/>
              <a:t>6-10-2021</a:t>
            </a:fld>
            <a:endParaRPr lang="nl-NL" noProof="1"/>
          </a:p>
        </p:txBody>
      </p:sp>
      <p:sp>
        <p:nvSpPr>
          <p:cNvPr id="33" name="Afgeronde rechthoek 32"/>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a:solidFill>
                  <a:schemeClr val="tx1"/>
                </a:solidFill>
              </a:rPr>
              <a:t>Deze dia  is zo gemaakt dat je zelf een afbeelding kan invoegen. </a:t>
            </a:r>
          </a:p>
          <a:p>
            <a:pPr algn="l"/>
            <a:endParaRPr lang="nl-NL" sz="1000" noProof="1">
              <a:solidFill>
                <a:schemeClr val="tx1"/>
              </a:solidFill>
            </a:endParaRPr>
          </a:p>
          <a:p>
            <a:pPr algn="l"/>
            <a:r>
              <a:rPr lang="nl-NL" sz="1000" noProof="1">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a:solidFill>
                <a:schemeClr val="tx1"/>
              </a:solidFill>
            </a:endParaRPr>
          </a:p>
          <a:p>
            <a:pPr algn="l"/>
            <a:r>
              <a:rPr lang="nl-NL" sz="1000" noProof="1">
                <a:solidFill>
                  <a:schemeClr val="tx1"/>
                </a:solidFill>
              </a:rPr>
              <a:t>Klik niet op Overal toepassen omdat de afbeelding dan op alle dia’s komt. Met ctrl + z kan je dit ongedaan maken.</a:t>
            </a:r>
          </a:p>
          <a:p>
            <a:pPr algn="l"/>
            <a:endParaRPr lang="nl-NL" sz="1000" noProof="1">
              <a:solidFill>
                <a:schemeClr val="tx1"/>
              </a:solidFill>
            </a:endParaRPr>
          </a:p>
          <a:p>
            <a:pPr algn="l"/>
            <a:r>
              <a:rPr lang="nl-NL" sz="1000" noProof="1">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a:t>Titel</a:t>
            </a:r>
          </a:p>
        </p:txBody>
      </p:sp>
      <p:sp>
        <p:nvSpPr>
          <p:cNvPr id="3" name="Tijdelijke aanduiding voor datum 2"/>
          <p:cNvSpPr>
            <a:spLocks noGrp="1" noSelect="1"/>
          </p:cNvSpPr>
          <p:nvPr>
            <p:ph type="dt" sz="half" idx="10"/>
          </p:nvPr>
        </p:nvSpPr>
        <p:spPr bwMode="gray"/>
        <p:txBody>
          <a:bodyPr/>
          <a:lstStyle/>
          <a:p>
            <a:fld id="{1A77BA14-42C5-46AA-9FAD-892BA193696F}" type="datetime1">
              <a:rPr lang="nl-NL" smtClean="0"/>
              <a:t>6-10-2021</a:t>
            </a:fld>
            <a:endParaRPr lang="nl-NL" dirty="0"/>
          </a:p>
        </p:txBody>
      </p:sp>
      <p:sp>
        <p:nvSpPr>
          <p:cNvPr id="4" name="Tijdelijke aanduiding voor voettekst 3"/>
          <p:cNvSpPr>
            <a:spLocks noGrp="1" noSelect="1"/>
          </p:cNvSpPr>
          <p:nvPr>
            <p:ph type="ftr" sz="quarter" idx="11"/>
          </p:nvPr>
        </p:nvSpPr>
        <p:spPr bwMode="gray"/>
        <p:txBody>
          <a:bodyPr/>
          <a:lstStyle/>
          <a:p>
            <a:r>
              <a:rPr lang="nl-NL" dirty="0"/>
              <a:t>Via Invoegen | Koptekst en voettekst kunt u de tekst wijzigen</a:t>
            </a:r>
          </a:p>
        </p:txBody>
      </p:sp>
      <p:sp>
        <p:nvSpPr>
          <p:cNvPr id="5" name="Tijdelijke aanduiding voor dianummer 4"/>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D87E8CE-33A9-43EE-B25B-F09963B573BA}" type="datetime1">
              <a:rPr lang="nl-NL" smtClean="0"/>
              <a:t>6-10-2021</a:t>
            </a:fld>
            <a:endParaRPr lang="nl-NL" dirty="0"/>
          </a:p>
        </p:txBody>
      </p:sp>
      <p:sp>
        <p:nvSpPr>
          <p:cNvPr id="3" name="Tijdelijke aanduiding voor voettekst 2"/>
          <p:cNvSpPr>
            <a:spLocks noGrp="1" noSelect="1"/>
          </p:cNvSpPr>
          <p:nvPr>
            <p:ph type="ftr" sz="quarter" idx="11"/>
          </p:nvPr>
        </p:nvSpPr>
        <p:spPr bwMode="gray"/>
        <p:txBody>
          <a:bodyPr/>
          <a:lstStyle/>
          <a:p>
            <a:r>
              <a:rPr lang="nl-NL" dirty="0"/>
              <a:t>Via Invoegen | Koptekst en voettekst kunt u de tekst wijzigen</a:t>
            </a:r>
          </a:p>
        </p:txBody>
      </p:sp>
      <p:sp>
        <p:nvSpPr>
          <p:cNvPr id="4" name="Tijdelijke aanduiding voor dianummer 3"/>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1BCA4B4-8389-46FE-AE0C-0A1FAFD8F720}" type="datetime1">
              <a:rPr lang="nl-NL" smtClean="0"/>
              <a:t>6-10-2021</a:t>
            </a:fld>
            <a:endParaRPr lang="nl-NL" dirty="0"/>
          </a:p>
        </p:txBody>
      </p:sp>
      <p:sp>
        <p:nvSpPr>
          <p:cNvPr id="3" name="Tijdelijke aanduiding voor voettekst 2"/>
          <p:cNvSpPr>
            <a:spLocks noGrp="1" noSelect="1"/>
          </p:cNvSpPr>
          <p:nvPr>
            <p:ph type="ftr" sz="quarter" idx="11"/>
          </p:nvPr>
        </p:nvSpPr>
        <p:spPr bwMode="gray"/>
        <p:txBody>
          <a:bodyPr/>
          <a:lstStyle/>
          <a:p>
            <a:r>
              <a:rPr lang="nl-NL" dirty="0"/>
              <a:t>Via Invoegen | Koptekst en voettekst kunt u de tekst wijzigen</a:t>
            </a:r>
          </a:p>
        </p:txBody>
      </p:sp>
      <p:sp>
        <p:nvSpPr>
          <p:cNvPr id="4" name="Tijdelijke aanduiding voor dianummer 3"/>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a:t>Titel</a:t>
            </a:r>
          </a:p>
        </p:txBody>
      </p:sp>
      <p:sp>
        <p:nvSpPr>
          <p:cNvPr id="3" name="Tijdelijke aanduiding voor inhoud 2"/>
          <p:cNvSpPr>
            <a:spLocks noGrp="1" noSelect="1"/>
          </p:cNvSpPr>
          <p:nvPr>
            <p:ph idx="1"/>
          </p:nvPr>
        </p:nvSpPr>
        <p:spPr bwMode="gray"/>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4" name="Tijdelijke aanduiding voor datum 3"/>
          <p:cNvSpPr>
            <a:spLocks noGrp="1" noSelect="1"/>
          </p:cNvSpPr>
          <p:nvPr>
            <p:ph type="dt" sz="half" idx="10"/>
          </p:nvPr>
        </p:nvSpPr>
        <p:spPr bwMode="gray"/>
        <p:txBody>
          <a:bodyPr/>
          <a:lstStyle/>
          <a:p>
            <a:fld id="{71936F60-D347-4247-AE22-ECCF67410F82}" type="datetime1">
              <a:rPr lang="nl-NL" smtClean="0"/>
              <a:t>6-10-2021</a:t>
            </a:fld>
            <a:endParaRPr lang="nl-NL" dirty="0"/>
          </a:p>
        </p:txBody>
      </p:sp>
      <p:sp>
        <p:nvSpPr>
          <p:cNvPr id="5" name="Tijdelijke aanduiding voor voettekst 4"/>
          <p:cNvSpPr>
            <a:spLocks noGrp="1" noSelect="1"/>
          </p:cNvSpPr>
          <p:nvPr>
            <p:ph type="ftr" sz="quarter" idx="11"/>
          </p:nvPr>
        </p:nvSpPr>
        <p:spPr bwMode="gray"/>
        <p:txBody>
          <a:bodyPr/>
          <a:lstStyle/>
          <a:p>
            <a:r>
              <a:rPr lang="nl-NL" dirty="0"/>
              <a:t>Via Invoegen | Koptekst en voettekst kunt u de tekst wijzigen</a:t>
            </a:r>
          </a:p>
        </p:txBody>
      </p:sp>
      <p:sp>
        <p:nvSpPr>
          <p:cNvPr id="6" name="Tijdelijke aanduiding voor dianummer 5"/>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0"/>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grpSp>
        <p:nvGrpSpPr>
          <p:cNvPr id="5" name="Groep 4"/>
          <p:cNvGrpSpPr>
            <a:grpSpLocks noSelect="1"/>
          </p:cNvGrpSpPr>
          <p:nvPr userDrawn="1"/>
        </p:nvGrpSpPr>
        <p:grpSpPr bwMode="black">
          <a:xfrm>
            <a:off x="182563" y="163513"/>
            <a:ext cx="2563812" cy="1447800"/>
            <a:chOff x="182563" y="163513"/>
            <a:chExt cx="2563812" cy="1447800"/>
          </a:xfrm>
        </p:grpSpPr>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0071"/>
            <a:ext cx="7344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noSelect="1"/>
          </p:cNvSpPr>
          <p:nvPr userDrawn="1">
            <p:ph type="subTitle" idx="1" hasCustomPrompt="1"/>
          </p:nvPr>
        </p:nvSpPr>
        <p:spPr bwMode="gray">
          <a:xfrm>
            <a:off x="981045" y="3594908"/>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0B920D6-429A-4D24-80D4-83EA9CF7A845}" type="datetime1">
              <a:rPr lang="nl-NL" noProof="1" smtClean="0"/>
              <a:t>6-10-2021</a:t>
            </a:fld>
            <a:endParaRPr lang="nl-NL"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a:t>
            </a:r>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a:t>Titel</a:t>
            </a:r>
          </a:p>
        </p:txBody>
      </p:sp>
      <p:grpSp>
        <p:nvGrpSpPr>
          <p:cNvPr id="31" name="Groep 4"/>
          <p:cNvGrpSpPr>
            <a:grpSpLocks noSelect="1"/>
          </p:cNvGrpSpPr>
          <p:nvPr userDrawn="1"/>
        </p:nvGrpSpPr>
        <p:grpSpPr bwMode="black">
          <a:xfrm>
            <a:off x="182563" y="163513"/>
            <a:ext cx="2563812" cy="1447800"/>
            <a:chOff x="182563" y="163513"/>
            <a:chExt cx="2563812" cy="1447800"/>
          </a:xfrm>
        </p:grpSpPr>
        <p:sp>
          <p:nvSpPr>
            <p:cNvPr id="32"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3"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5"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6"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7"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8"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9"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0"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1"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a:t>Afbeelding formaat: 367 x 476 pixels.</a:t>
            </a:r>
          </a:p>
        </p:txBody>
      </p:sp>
      <p:sp>
        <p:nvSpPr>
          <p:cNvPr id="2" name="Tijdelijke aanduiding voor datum 1"/>
          <p:cNvSpPr>
            <a:spLocks noGrp="1" noSelect="1"/>
          </p:cNvSpPr>
          <p:nvPr>
            <p:ph type="dt" sz="half" idx="11"/>
          </p:nvPr>
        </p:nvSpPr>
        <p:spPr bwMode="gray"/>
        <p:txBody>
          <a:bodyPr/>
          <a:lstStyle/>
          <a:p>
            <a:fld id="{FCBAE101-7B56-4F70-B433-BCD6A308CBE8}" type="datetime1">
              <a:rPr lang="nl-NL" smtClean="0"/>
              <a:t>6-10-2021</a:t>
            </a:fld>
            <a:endParaRPr lang="nl-NL" dirty="0"/>
          </a:p>
        </p:txBody>
      </p:sp>
      <p:sp>
        <p:nvSpPr>
          <p:cNvPr id="4" name="Tijdelijke aanduiding voor voettekst 3"/>
          <p:cNvSpPr>
            <a:spLocks noGrp="1" noSelect="1"/>
          </p:cNvSpPr>
          <p:nvPr>
            <p:ph type="ftr" sz="quarter" idx="12"/>
          </p:nvPr>
        </p:nvSpPr>
        <p:spPr bwMode="gray"/>
        <p:txBody>
          <a:bodyPr/>
          <a:lstStyle/>
          <a:p>
            <a:r>
              <a:rPr lang="nl-NL" dirty="0"/>
              <a:t>Via Invoegen | Koptekst en voettekst kunt u de tekst wijzigen</a:t>
            </a:r>
          </a:p>
        </p:txBody>
      </p:sp>
      <p:sp>
        <p:nvSpPr>
          <p:cNvPr id="5" name="Tijdelijke aanduiding voor dianumm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a:t>Afbeelding formaat: 641 x 427 pixels.</a:t>
            </a:r>
          </a:p>
        </p:txBody>
      </p:sp>
      <p:sp>
        <p:nvSpPr>
          <p:cNvPr id="2" name="Tijdelijke aanduiding voor datum 1"/>
          <p:cNvSpPr>
            <a:spLocks noGrp="1" noSelect="1"/>
          </p:cNvSpPr>
          <p:nvPr>
            <p:ph type="dt" sz="half" idx="11"/>
          </p:nvPr>
        </p:nvSpPr>
        <p:spPr bwMode="gray"/>
        <p:txBody>
          <a:bodyPr/>
          <a:lstStyle/>
          <a:p>
            <a:fld id="{FE38F4F4-8539-4950-8887-781FE15DA1C9}" type="datetime1">
              <a:rPr lang="nl-NL" smtClean="0"/>
              <a:t>6-10-2021</a:t>
            </a:fld>
            <a:endParaRPr lang="nl-NL" dirty="0"/>
          </a:p>
        </p:txBody>
      </p:sp>
      <p:sp>
        <p:nvSpPr>
          <p:cNvPr id="4" name="Tijdelijke aanduiding voor voettekst 3"/>
          <p:cNvSpPr>
            <a:spLocks noGrp="1" noSelect="1"/>
          </p:cNvSpPr>
          <p:nvPr>
            <p:ph type="ftr" sz="quarter" idx="12"/>
          </p:nvPr>
        </p:nvSpPr>
        <p:spPr bwMode="gray"/>
        <p:txBody>
          <a:bodyPr/>
          <a:lstStyle/>
          <a:p>
            <a:r>
              <a:rPr lang="nl-NL" dirty="0"/>
              <a:t>Via Invoegen | Koptekst en voettekst kunt u de tekst wijzigen</a:t>
            </a:r>
          </a:p>
        </p:txBody>
      </p:sp>
      <p:sp>
        <p:nvSpPr>
          <p:cNvPr id="5" name="Tijdelijke aanduiding voor dianumm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a:t>Afbeelding formaat: 367 x 476 pixels.</a:t>
            </a:r>
          </a:p>
        </p:txBody>
      </p:sp>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2" name="Tijdelijke aanduiding voor datum 1"/>
          <p:cNvSpPr>
            <a:spLocks noGrp="1" noSelect="1"/>
          </p:cNvSpPr>
          <p:nvPr>
            <p:ph type="dt" sz="half" idx="11"/>
          </p:nvPr>
        </p:nvSpPr>
        <p:spPr bwMode="gray"/>
        <p:txBody>
          <a:bodyPr/>
          <a:lstStyle/>
          <a:p>
            <a:fld id="{89DEDE49-9D2D-42AE-A648-4B38FBF7B534}" type="datetime1">
              <a:rPr lang="nl-NL" smtClean="0"/>
              <a:t>6-10-2021</a:t>
            </a:fld>
            <a:endParaRPr lang="nl-NL" dirty="0"/>
          </a:p>
        </p:txBody>
      </p:sp>
      <p:sp>
        <p:nvSpPr>
          <p:cNvPr id="4" name="Tijdelijke aanduiding voor voettekst 3"/>
          <p:cNvSpPr>
            <a:spLocks noGrp="1" noSelect="1"/>
          </p:cNvSpPr>
          <p:nvPr>
            <p:ph type="ftr" sz="quarter" idx="12"/>
          </p:nvPr>
        </p:nvSpPr>
        <p:spPr bwMode="gray"/>
        <p:txBody>
          <a:bodyPr/>
          <a:lstStyle/>
          <a:p>
            <a:r>
              <a:rPr lang="nl-NL" dirty="0"/>
              <a:t>Via Invoegen | Koptekst en voettekst kunt u de tekst wijzigen</a:t>
            </a:r>
          </a:p>
        </p:txBody>
      </p:sp>
      <p:sp>
        <p:nvSpPr>
          <p:cNvPr id="5" name="Tijdelijke aanduiding voor dianumm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975971" y="3366000"/>
            <a:ext cx="381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11" name="Tijdelijke aanduiding voor inhoud 10"/>
          <p:cNvSpPr>
            <a:spLocks noGrp="1" noSelect="1"/>
          </p:cNvSpPr>
          <p:nvPr>
            <p:ph sz="quarter" idx="14"/>
          </p:nvPr>
        </p:nvSpPr>
        <p:spPr bwMode="gray">
          <a:xfrm>
            <a:off x="781971" y="3366000"/>
            <a:ext cx="381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2" name="Tijdelijke aanduiding voor datum 1"/>
          <p:cNvSpPr>
            <a:spLocks noGrp="1" noSelect="1"/>
          </p:cNvSpPr>
          <p:nvPr>
            <p:ph type="dt" sz="half" idx="15"/>
          </p:nvPr>
        </p:nvSpPr>
        <p:spPr bwMode="gray"/>
        <p:txBody>
          <a:bodyPr/>
          <a:lstStyle/>
          <a:p>
            <a:fld id="{2D1277E9-F704-4CFD-B73A-443B538B0297}" type="datetime1">
              <a:rPr lang="nl-NL" smtClean="0"/>
              <a:t>6-10-2021</a:t>
            </a:fld>
            <a:endParaRPr lang="nl-NL" dirty="0"/>
          </a:p>
        </p:txBody>
      </p:sp>
      <p:sp>
        <p:nvSpPr>
          <p:cNvPr id="3" name="Tijdelijke aanduiding voor voettekst 2"/>
          <p:cNvSpPr>
            <a:spLocks noGrp="1" noSelect="1"/>
          </p:cNvSpPr>
          <p:nvPr>
            <p:ph type="ftr" sz="quarter" idx="16"/>
          </p:nvPr>
        </p:nvSpPr>
        <p:spPr bwMode="gray"/>
        <p:txBody>
          <a:bodyPr/>
          <a:lstStyle/>
          <a:p>
            <a:r>
              <a:rPr lang="nl-NL" dirty="0"/>
              <a:t>Via Invoegen | Koptekst en voettekst kunt u de tekst wijzigen</a:t>
            </a:r>
          </a:p>
        </p:txBody>
      </p:sp>
      <p:sp>
        <p:nvSpPr>
          <p:cNvPr id="4" name="Tijdelijke aanduiding voor dianummer 3"/>
          <p:cNvSpPr>
            <a:spLocks noGrp="1" noSelect="1"/>
          </p:cNvSpPr>
          <p:nvPr>
            <p:ph type="sldNum" sz="quarter" idx="17"/>
          </p:nvPr>
        </p:nvSpPr>
        <p:spPr bwMode="gray"/>
        <p:txBody>
          <a:bodyPr/>
          <a:lstStyle/>
          <a:p>
            <a:r>
              <a:rPr lang="nl-NL" dirty="0"/>
              <a:t>| </a:t>
            </a:r>
            <a:fld id="{5A73F218-DCB0-4894-9B51-05C25669D534}" type="slidenum">
              <a:rPr lang="nl-NL" smtClean="0"/>
              <a:pPr/>
              <a:t>‹nr.›</a:t>
            </a:fld>
            <a:endParaRPr lang="nl-NL" dirty="0"/>
          </a:p>
        </p:txBody>
      </p:sp>
      <p:sp>
        <p:nvSpPr>
          <p:cNvPr id="5" name="Title 4"/>
          <p:cNvSpPr>
            <a:spLocks noGrp="1" noSelect="1"/>
          </p:cNvSpPr>
          <p:nvPr>
            <p:ph type="title" hasCustomPrompt="1"/>
          </p:nvPr>
        </p:nvSpPr>
        <p:spPr bwMode="gray">
          <a:xfrm>
            <a:off x="781971" y="1998333"/>
            <a:ext cx="8010000" cy="1143000"/>
          </a:xfrm>
        </p:spPr>
        <p:txBody>
          <a:bodyPr/>
          <a:lstStyle>
            <a:lvl1pPr>
              <a:defRPr/>
            </a:lvl1pPr>
          </a:lstStyle>
          <a:p>
            <a:r>
              <a:rPr lang="nl-NL" dirty="0"/>
              <a:t>Titel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a:solidFill>
                  <a:schemeClr val="tx1"/>
                </a:solidFill>
              </a:rPr>
              <a:t>Deze dia  is zo gemaakt dat je zelf een afbeelding kan invoegen. </a:t>
            </a:r>
          </a:p>
          <a:p>
            <a:pPr algn="l"/>
            <a:endParaRPr lang="nl-NL" sz="1000" noProof="1">
              <a:solidFill>
                <a:schemeClr val="tx1"/>
              </a:solidFill>
            </a:endParaRPr>
          </a:p>
          <a:p>
            <a:pPr algn="l"/>
            <a:r>
              <a:rPr lang="nl-NL" sz="1000" noProof="1">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a:solidFill>
                <a:schemeClr val="tx1"/>
              </a:solidFill>
            </a:endParaRPr>
          </a:p>
          <a:p>
            <a:pPr algn="l"/>
            <a:r>
              <a:rPr lang="nl-NL" sz="1000" noProof="1">
                <a:solidFill>
                  <a:schemeClr val="tx1"/>
                </a:solidFill>
              </a:rPr>
              <a:t>Klik niet op Overal toepassen omdat de afbeelding dan op alle dia’s komt. Met ctrl + z kan je dit ongedaan maken.</a:t>
            </a:r>
          </a:p>
          <a:p>
            <a:pPr algn="l"/>
            <a:endParaRPr lang="nl-NL" sz="1000" noProof="1">
              <a:solidFill>
                <a:schemeClr val="tx1"/>
              </a:solidFill>
            </a:endParaRPr>
          </a:p>
          <a:p>
            <a:pPr algn="l"/>
            <a:r>
              <a:rPr lang="nl-NL" sz="1000" noProof="1">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4" name="Tijdelijke aanduiding voor datum 3"/>
          <p:cNvSpPr>
            <a:spLocks noGrp="1" noSelect="1"/>
          </p:cNvSpPr>
          <p:nvPr userDrawn="1">
            <p:ph type="dt" sz="half" idx="10"/>
          </p:nvPr>
        </p:nvSpPr>
        <p:spPr bwMode="gray"/>
        <p:txBody>
          <a:bodyPr/>
          <a:lstStyle/>
          <a:p>
            <a:fld id="{AB71B66F-B9F3-4AD6-A701-448160D8D8F1}" type="datetime1">
              <a:rPr lang="nl-NL" smtClean="0"/>
              <a:t>6-10-2021</a:t>
            </a:fld>
            <a:endParaRPr lang="nl-NL" dirty="0"/>
          </a:p>
        </p:txBody>
      </p:sp>
      <p:sp>
        <p:nvSpPr>
          <p:cNvPr id="5" name="Tijdelijke aanduiding voor voettekst 4"/>
          <p:cNvSpPr>
            <a:spLocks noGrp="1" noSelect="1"/>
          </p:cNvSpPr>
          <p:nvPr userDrawn="1">
            <p:ph type="ftr" sz="quarter" idx="11"/>
          </p:nvPr>
        </p:nvSpPr>
        <p:spPr bwMode="gray"/>
        <p:txBody>
          <a:bodyPr/>
          <a:lstStyle/>
          <a:p>
            <a:r>
              <a:rPr lang="nl-NL" dirty="0"/>
              <a:t>Via Invoegen | Koptekst en voettekst kunt u de tekst wijzigen</a:t>
            </a:r>
          </a:p>
        </p:txBody>
      </p:sp>
      <p:sp>
        <p:nvSpPr>
          <p:cNvPr id="6" name="Tijdelijke aanduiding voor dianummer 5"/>
          <p:cNvSpPr>
            <a:spLocks noGrp="1" noSelect="1"/>
          </p:cNvSpPr>
          <p:nvPr userDrawn="1">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a:t>Klik om de stijl te bewerken</a:t>
            </a:r>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a:p>
            <a:pPr lvl="5"/>
            <a:r>
              <a:rPr lang="nl-NL" noProof="1"/>
              <a:t>Zesde niveau</a:t>
            </a:r>
          </a:p>
          <a:p>
            <a:pPr lvl="6"/>
            <a:r>
              <a:rPr lang="nl-NL" noProof="1"/>
              <a:t>Zevende niveau</a:t>
            </a:r>
          </a:p>
          <a:p>
            <a:pPr lvl="7"/>
            <a:r>
              <a:rPr lang="nl-NL" noProof="1"/>
              <a:t>Achtste niveau</a:t>
            </a:r>
          </a:p>
          <a:p>
            <a:pPr lvl="8"/>
            <a:r>
              <a:rPr lang="nl-NL" noProof="1"/>
              <a:t>Negende niveau</a:t>
            </a:r>
          </a:p>
        </p:txBody>
      </p:sp>
      <p:grpSp>
        <p:nvGrpSpPr>
          <p:cNvPr id="20" name="Groep 19"/>
          <p:cNvGrpSpPr>
            <a:grpSpLocks noSelect="1"/>
          </p:cNvGrpSpPr>
          <p:nvPr/>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noProof="1">
                  <a:solidFill>
                    <a:schemeClr val="tx1"/>
                  </a:solidFill>
                </a:rPr>
                <a:t>Klik op het pijltje naast Nieuwe dia om een nieuwe dia aan te maken. Kies een van de indelingen.</a:t>
              </a:r>
            </a:p>
            <a:p>
              <a:pPr algn="l"/>
              <a:endParaRPr lang="nl-NL" sz="900" noProof="1">
                <a:solidFill>
                  <a:schemeClr val="tx1"/>
                </a:solidFill>
              </a:endParaRPr>
            </a:p>
            <a:p>
              <a:pPr algn="l"/>
              <a:r>
                <a:rPr lang="nl-NL" sz="900" noProof="1">
                  <a:solidFill>
                    <a:schemeClr val="tx1"/>
                  </a:solidFill>
                </a:rPr>
                <a:t>Klik op Indeling als de dia opnieuw moet worden aangepast aan de huidige indeling, of om een andere indeling toe te passen.</a:t>
              </a:r>
            </a:p>
            <a:p>
              <a:pPr algn="l"/>
              <a:endParaRPr lang="nl-NL" sz="900" noProof="1">
                <a:solidFill>
                  <a:schemeClr val="tx1"/>
                </a:solidFill>
              </a:endParaRPr>
            </a:p>
            <a:p>
              <a:pPr algn="l"/>
              <a:r>
                <a:rPr lang="nl-NL" sz="900" noProof="1">
                  <a:solidFill>
                    <a:schemeClr val="tx1"/>
                  </a:solidFill>
                </a:rPr>
                <a:t>De tekstvakken van de dia’s hebben allen 9 niveaus.</a:t>
              </a:r>
            </a:p>
            <a:p>
              <a:pPr algn="l"/>
              <a:r>
                <a:rPr lang="nl-NL" sz="900" noProof="1">
                  <a:solidFill>
                    <a:schemeClr val="tx1"/>
                  </a:solidFill>
                </a:rPr>
                <a:t>Eerste, tweede en derde niveau hebben</a:t>
              </a:r>
              <a:r>
                <a:rPr lang="nl-NL" sz="900" baseline="0" noProof="1">
                  <a:solidFill>
                    <a:schemeClr val="tx1"/>
                  </a:solidFill>
                </a:rPr>
                <a:t> een opsomming. Het vierde niveau is bold en geschikt voor een kopje.</a:t>
              </a:r>
            </a:p>
            <a:p>
              <a:pPr algn="l"/>
              <a:r>
                <a:rPr lang="nl-NL" sz="900" baseline="0" noProof="1">
                  <a:solidFill>
                    <a:schemeClr val="tx1"/>
                  </a:solidFill>
                </a:rPr>
                <a:t>Het vijfde niveau is voor de basistekst. Zowel niveau  vier als vijf lijnen automatisch uit aan de linkerkantlijn.</a:t>
              </a:r>
            </a:p>
            <a:p>
              <a:pPr algn="l"/>
              <a:r>
                <a:rPr lang="nl-NL" sz="900" baseline="0" noProof="1">
                  <a:solidFill>
                    <a:schemeClr val="tx1"/>
                  </a:solidFill>
                </a:rPr>
                <a:t>Het zesde, zevende en achtste niveau lijnen uit onder resp. eerste, tweede en derde opsomming.</a:t>
              </a:r>
            </a:p>
            <a:p>
              <a:pPr algn="l"/>
              <a:r>
                <a:rPr lang="nl-NL" sz="900" baseline="0" noProof="1">
                  <a:solidFill>
                    <a:schemeClr val="tx1"/>
                  </a:solidFill>
                </a:rPr>
                <a:t>Het negende niveau is een kleiner lettertype dat uitlijnt aan de linkermarge. Deze is geschikt voor bijvoorbeeld een bijschrift.</a:t>
              </a:r>
            </a:p>
            <a:p>
              <a:pPr algn="l"/>
              <a:endParaRPr lang="nl-NL" sz="900" baseline="0" noProof="1">
                <a:solidFill>
                  <a:schemeClr val="tx1"/>
                </a:solidFill>
              </a:endParaRPr>
            </a:p>
            <a:p>
              <a:pPr algn="l"/>
              <a:r>
                <a:rPr lang="nl-NL" sz="900" b="1" baseline="0" noProof="1">
                  <a:solidFill>
                    <a:schemeClr val="tx1"/>
                  </a:solidFill>
                </a:rPr>
                <a:t>Let op:</a:t>
              </a:r>
              <a:r>
                <a:rPr lang="nl-NL" sz="900" b="0" baseline="0" noProof="1">
                  <a:solidFill>
                    <a:schemeClr val="tx1"/>
                  </a:solidFill>
                </a:rPr>
                <a:t>  Let op: wissel van stijl met de knoppen              voor lijstniveau verhogen of verlagen, of in MS Office met verkorte toetscombinatie Alt+Shift+← of Alt+Shift+→</a:t>
              </a:r>
            </a:p>
            <a:p>
              <a:pPr algn="l"/>
              <a:endParaRPr lang="nl-NL" sz="900" b="0" baseline="0" noProof="1">
                <a:solidFill>
                  <a:schemeClr val="tx1"/>
                </a:solidFill>
              </a:endParaRPr>
            </a:p>
            <a:p>
              <a:pPr algn="l"/>
              <a:endParaRPr lang="nl-NL" sz="900" b="0" baseline="0" noProof="1">
                <a:solidFill>
                  <a:schemeClr val="tx1"/>
                </a:solidFill>
              </a:endParaRPr>
            </a:p>
            <a:p>
              <a:pPr algn="l"/>
              <a:r>
                <a:rPr lang="nl-NL" sz="900" b="0" baseline="0" noProof="1">
                  <a:solidFill>
                    <a:schemeClr val="tx1"/>
                  </a:solidFill>
                </a:rPr>
                <a:t>Gebruik dus niet de standaard opsomming- knoppen van MS Office om de stijl te veranderen!</a:t>
              </a:r>
              <a:endParaRPr lang="nl-NL" sz="900" b="1" noProof="1">
                <a:solidFill>
                  <a:schemeClr val="tx1"/>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36921589-CD93-4D20-8A8E-09CA9DDD5301}" type="datetime1">
              <a:rPr lang="nl-NL" smtClean="0"/>
              <a:t>6-10-2021</a:t>
            </a:fld>
            <a:endParaRPr lang="nl-NL" dirty="0"/>
          </a:p>
        </p:txBody>
      </p:sp>
      <p:sp>
        <p:nvSpPr>
          <p:cNvPr id="5"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dirty="0"/>
              <a:t>Via Invoegen | Koptekst en voettekst kunt u de tekst wijzigen</a:t>
            </a:r>
          </a:p>
        </p:txBody>
      </p:sp>
      <p:sp>
        <p:nvSpPr>
          <p:cNvPr id="6"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a:t>| </a:t>
            </a:r>
            <a:fld id="{5A73F218-DCB0-4894-9B51-05C25669D534}"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Lst>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ieuwamsterdamsklimaat.nl/duurzame-wegwijz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3B1A1C-EE5E-47B6-8961-3FC6CF84EB0E}"/>
              </a:ext>
            </a:extLst>
          </p:cNvPr>
          <p:cNvSpPr>
            <a:spLocks noGrp="1"/>
          </p:cNvSpPr>
          <p:nvPr>
            <p:ph type="ctrTitle"/>
          </p:nvPr>
        </p:nvSpPr>
        <p:spPr/>
        <p:txBody>
          <a:bodyPr/>
          <a:lstStyle/>
          <a:p>
            <a:r>
              <a:rPr lang="nl-NL" dirty="0" smtClean="0"/>
              <a:t>Subsidies en leningen rondom verduurzaming en </a:t>
            </a:r>
            <a:r>
              <a:rPr lang="nl-NL" dirty="0" err="1" smtClean="0"/>
              <a:t>aardgasvrij</a:t>
            </a:r>
            <a:endParaRPr lang="nl-NL" sz="3000" dirty="0"/>
          </a:p>
        </p:txBody>
      </p:sp>
      <p:sp>
        <p:nvSpPr>
          <p:cNvPr id="3" name="Ondertitel 2">
            <a:extLst>
              <a:ext uri="{FF2B5EF4-FFF2-40B4-BE49-F238E27FC236}">
                <a16:creationId xmlns:a16="http://schemas.microsoft.com/office/drawing/2014/main" id="{FFC1BADA-9E4E-465C-B386-982F66844411}"/>
              </a:ext>
            </a:extLst>
          </p:cNvPr>
          <p:cNvSpPr>
            <a:spLocks noGrp="1"/>
          </p:cNvSpPr>
          <p:nvPr>
            <p:ph type="subTitle" idx="1"/>
          </p:nvPr>
        </p:nvSpPr>
        <p:spPr>
          <a:xfrm>
            <a:off x="879509" y="5663271"/>
            <a:ext cx="7344000" cy="1752600"/>
          </a:xfrm>
        </p:spPr>
        <p:txBody>
          <a:bodyPr/>
          <a:lstStyle/>
          <a:p>
            <a:r>
              <a:rPr lang="nl-NL" sz="2000" dirty="0" smtClean="0"/>
              <a:t>Marja Visser</a:t>
            </a:r>
            <a:endParaRPr lang="nl-NL" sz="2000" dirty="0"/>
          </a:p>
        </p:txBody>
      </p:sp>
      <p:sp>
        <p:nvSpPr>
          <p:cNvPr id="4" name="Tijdelijke aanduiding voor datum 3">
            <a:extLst>
              <a:ext uri="{FF2B5EF4-FFF2-40B4-BE49-F238E27FC236}">
                <a16:creationId xmlns:a16="http://schemas.microsoft.com/office/drawing/2014/main" id="{FCF785E0-52CB-421A-B2E5-79A3DEDBFC18}"/>
              </a:ext>
            </a:extLst>
          </p:cNvPr>
          <p:cNvSpPr>
            <a:spLocks noGrp="1"/>
          </p:cNvSpPr>
          <p:nvPr>
            <p:ph type="dt" sz="half" idx="10"/>
          </p:nvPr>
        </p:nvSpPr>
        <p:spPr/>
        <p:txBody>
          <a:bodyPr/>
          <a:lstStyle/>
          <a:p>
            <a:r>
              <a:rPr lang="nl-NL" noProof="1" smtClean="0"/>
              <a:t>11 oktober </a:t>
            </a:r>
            <a:r>
              <a:rPr lang="nl-NL" noProof="1" smtClean="0"/>
              <a:t>2021</a:t>
            </a:r>
            <a:endParaRPr lang="nl-NL" noProof="1"/>
          </a:p>
        </p:txBody>
      </p:sp>
    </p:spTree>
    <p:extLst>
      <p:ext uri="{BB962C8B-B14F-4D97-AF65-F5344CB8AC3E}">
        <p14:creationId xmlns:p14="http://schemas.microsoft.com/office/powerpoint/2010/main" val="399885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6A170-7E51-4338-B9E4-35FA68D59C26}"/>
              </a:ext>
            </a:extLst>
          </p:cNvPr>
          <p:cNvSpPr>
            <a:spLocks noGrp="1"/>
          </p:cNvSpPr>
          <p:nvPr>
            <p:ph type="title"/>
          </p:nvPr>
        </p:nvSpPr>
        <p:spPr>
          <a:xfrm>
            <a:off x="739715" y="628488"/>
            <a:ext cx="8010000" cy="582282"/>
          </a:xfrm>
        </p:spPr>
        <p:txBody>
          <a:bodyPr/>
          <a:lstStyle/>
          <a:p>
            <a:r>
              <a:rPr lang="nl-NL" dirty="0"/>
              <a:t>Subsidies voor woningeigenaren – </a:t>
            </a:r>
            <a:r>
              <a:rPr lang="nl-NL" dirty="0" smtClean="0"/>
              <a:t>I</a:t>
            </a:r>
            <a:endParaRPr lang="nl-NL" dirty="0"/>
          </a:p>
        </p:txBody>
      </p:sp>
      <p:sp>
        <p:nvSpPr>
          <p:cNvPr id="3" name="Tijdelijke aanduiding voor inhoud 2">
            <a:extLst>
              <a:ext uri="{FF2B5EF4-FFF2-40B4-BE49-F238E27FC236}">
                <a16:creationId xmlns:a16="http://schemas.microsoft.com/office/drawing/2014/main" id="{3B658545-D6B9-4322-8B33-D930249C2A78}"/>
              </a:ext>
            </a:extLst>
          </p:cNvPr>
          <p:cNvSpPr>
            <a:spLocks noGrp="1"/>
          </p:cNvSpPr>
          <p:nvPr>
            <p:ph idx="1"/>
          </p:nvPr>
        </p:nvSpPr>
        <p:spPr>
          <a:xfrm>
            <a:off x="739715" y="1556793"/>
            <a:ext cx="8194613" cy="4369580"/>
          </a:xfrm>
        </p:spPr>
        <p:txBody>
          <a:bodyPr/>
          <a:lstStyle/>
          <a:p>
            <a:pPr marL="0" indent="0">
              <a:buNone/>
            </a:pPr>
            <a:r>
              <a:rPr lang="nl-NL" b="1" dirty="0" smtClean="0"/>
              <a:t>Landelijke</a:t>
            </a:r>
            <a:r>
              <a:rPr lang="nl-NL" b="1" dirty="0" smtClean="0"/>
              <a:t> </a:t>
            </a:r>
            <a:r>
              <a:rPr lang="nl-NL" b="1" dirty="0"/>
              <a:t>subsidie </a:t>
            </a:r>
            <a:r>
              <a:rPr lang="nl-NL" b="1" dirty="0" smtClean="0"/>
              <a:t>voor isolatie, warmtepomp en zonneboiler (ISDE)</a:t>
            </a:r>
          </a:p>
          <a:p>
            <a:pPr marL="0" indent="0">
              <a:buNone/>
            </a:pPr>
            <a:r>
              <a:rPr lang="nl-NL" dirty="0" smtClean="0"/>
              <a:t>Voorwaarden</a:t>
            </a:r>
            <a:r>
              <a:rPr lang="nl-NL" dirty="0"/>
              <a:t>:</a:t>
            </a:r>
          </a:p>
          <a:p>
            <a:pPr lvl="1"/>
            <a:r>
              <a:rPr lang="nl-NL" sz="2000" dirty="0"/>
              <a:t>Minimaal 2 </a:t>
            </a:r>
            <a:r>
              <a:rPr lang="nl-NL" sz="2000" dirty="0" smtClean="0"/>
              <a:t>isolatie maatregelen </a:t>
            </a:r>
            <a:r>
              <a:rPr lang="nl-NL" sz="2000" dirty="0"/>
              <a:t>ter verduurzaming van je </a:t>
            </a:r>
            <a:r>
              <a:rPr lang="nl-NL" sz="2000" dirty="0" smtClean="0"/>
              <a:t>woning </a:t>
            </a:r>
            <a:r>
              <a:rPr lang="nl-NL" sz="2000" dirty="0" smtClean="0"/>
              <a:t>óf een </a:t>
            </a:r>
            <a:r>
              <a:rPr lang="nl-NL" sz="2000" dirty="0" smtClean="0"/>
              <a:t>combinatie van 1 isolatiemaatregel met een warmtepomp, zonneboiler of aansluiting op warmtenet;</a:t>
            </a:r>
          </a:p>
          <a:p>
            <a:pPr lvl="1"/>
            <a:r>
              <a:rPr lang="nl-NL" sz="2000" dirty="0"/>
              <a:t>Mogelijkheid om alléén voor warmtepomp, zonneboiler of aansluiting op warmtenet subsidie aan te vragen. </a:t>
            </a:r>
            <a:endParaRPr lang="nl-NL" sz="2000" dirty="0"/>
          </a:p>
          <a:p>
            <a:pPr lvl="1"/>
            <a:r>
              <a:rPr lang="nl-NL" sz="2000" dirty="0" smtClean="0"/>
              <a:t>Subsidie wordt </a:t>
            </a:r>
            <a:r>
              <a:rPr lang="nl-NL" sz="2000" u="sng" dirty="0"/>
              <a:t>achteraf </a:t>
            </a:r>
            <a:r>
              <a:rPr lang="nl-NL" sz="2000" dirty="0" smtClean="0"/>
              <a:t>aangevraagd en verstrekt</a:t>
            </a:r>
          </a:p>
          <a:p>
            <a:pPr marL="216000" lvl="1" indent="0">
              <a:buNone/>
            </a:pPr>
            <a:endParaRPr lang="nl-NL" dirty="0"/>
          </a:p>
          <a:p>
            <a:pPr marL="216000" lvl="1" indent="0">
              <a:buNone/>
            </a:pPr>
            <a:r>
              <a:rPr lang="nl-NL" dirty="0" smtClean="0"/>
              <a:t>Wat wordt vergoed is afhankelijk van</a:t>
            </a:r>
          </a:p>
          <a:p>
            <a:pPr lvl="1">
              <a:buFontTx/>
              <a:buChar char="-"/>
            </a:pPr>
            <a:r>
              <a:rPr lang="nl-NL" sz="2000" dirty="0" smtClean="0"/>
              <a:t>Het </a:t>
            </a:r>
            <a:r>
              <a:rPr lang="nl-NL" sz="2000" dirty="0" smtClean="0"/>
              <a:t>vermogen van de warmtepomp</a:t>
            </a:r>
          </a:p>
          <a:p>
            <a:pPr lvl="1">
              <a:buFontTx/>
              <a:buChar char="-"/>
            </a:pPr>
            <a:r>
              <a:rPr lang="nl-NL" sz="2000" dirty="0" smtClean="0"/>
              <a:t>Besparingen op energie bij een zonneboiler</a:t>
            </a:r>
          </a:p>
          <a:p>
            <a:pPr lvl="1">
              <a:buFontTx/>
              <a:buChar char="-"/>
            </a:pPr>
            <a:r>
              <a:rPr lang="nl-NL" sz="2000" dirty="0" smtClean="0"/>
              <a:t>Vast bedrag per m2 geïsoleerd oppervlak</a:t>
            </a:r>
          </a:p>
          <a:p>
            <a:pPr lvl="1">
              <a:buFontTx/>
              <a:buChar char="-"/>
            </a:pPr>
            <a:endParaRPr lang="nl-NL" dirty="0" smtClean="0"/>
          </a:p>
          <a:p>
            <a:pPr marL="216000" lvl="1" indent="0">
              <a:buNone/>
            </a:pPr>
            <a:endParaRPr lang="nl-NL" dirty="0"/>
          </a:p>
          <a:p>
            <a:pPr marL="0" indent="0">
              <a:buNone/>
            </a:pPr>
            <a:endParaRPr lang="nl-NL" dirty="0"/>
          </a:p>
          <a:p>
            <a:pPr lvl="1"/>
            <a:endParaRPr lang="nl-NL" dirty="0"/>
          </a:p>
          <a:p>
            <a:pPr marL="0" indent="0">
              <a:buNone/>
            </a:pPr>
            <a:endParaRPr lang="nl-NL" dirty="0"/>
          </a:p>
        </p:txBody>
      </p:sp>
      <p:sp>
        <p:nvSpPr>
          <p:cNvPr id="6" name="Tijdelijke aanduiding voor dianummer 5">
            <a:extLst>
              <a:ext uri="{FF2B5EF4-FFF2-40B4-BE49-F238E27FC236}">
                <a16:creationId xmlns:a16="http://schemas.microsoft.com/office/drawing/2014/main" id="{3F783629-7573-4C9F-8B9F-14B5EC3F6A94}"/>
              </a:ext>
            </a:extLst>
          </p:cNvPr>
          <p:cNvSpPr>
            <a:spLocks noGrp="1"/>
          </p:cNvSpPr>
          <p:nvPr>
            <p:ph type="sldNum" sz="quarter" idx="12"/>
          </p:nvPr>
        </p:nvSpPr>
        <p:spPr/>
        <p:txBody>
          <a:bodyPr/>
          <a:lstStyle/>
          <a:p>
            <a:r>
              <a:rPr lang="nl-NL"/>
              <a:t>| </a:t>
            </a:r>
            <a:fld id="{5A73F218-DCB0-4894-9B51-05C25669D534}" type="slidenum">
              <a:rPr lang="nl-NL" smtClean="0"/>
              <a:pPr/>
              <a:t>2</a:t>
            </a:fld>
            <a:endParaRPr lang="nl-NL" dirty="0"/>
          </a:p>
        </p:txBody>
      </p:sp>
    </p:spTree>
    <p:extLst>
      <p:ext uri="{BB962C8B-B14F-4D97-AF65-F5344CB8AC3E}">
        <p14:creationId xmlns:p14="http://schemas.microsoft.com/office/powerpoint/2010/main" val="333541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6A170-7E51-4338-B9E4-35FA68D59C26}"/>
              </a:ext>
            </a:extLst>
          </p:cNvPr>
          <p:cNvSpPr>
            <a:spLocks noGrp="1"/>
          </p:cNvSpPr>
          <p:nvPr>
            <p:ph type="title"/>
          </p:nvPr>
        </p:nvSpPr>
        <p:spPr>
          <a:xfrm>
            <a:off x="739715" y="628488"/>
            <a:ext cx="8010000" cy="582282"/>
          </a:xfrm>
        </p:spPr>
        <p:txBody>
          <a:bodyPr/>
          <a:lstStyle/>
          <a:p>
            <a:r>
              <a:rPr lang="nl-NL" dirty="0"/>
              <a:t>Subsidies voor woningeigenaren - </a:t>
            </a:r>
            <a:r>
              <a:rPr lang="nl-NL" dirty="0" smtClean="0"/>
              <a:t>II</a:t>
            </a:r>
            <a:endParaRPr lang="nl-NL" dirty="0"/>
          </a:p>
        </p:txBody>
      </p:sp>
      <p:sp>
        <p:nvSpPr>
          <p:cNvPr id="3" name="Tijdelijke aanduiding voor inhoud 2">
            <a:extLst>
              <a:ext uri="{FF2B5EF4-FFF2-40B4-BE49-F238E27FC236}">
                <a16:creationId xmlns:a16="http://schemas.microsoft.com/office/drawing/2014/main" id="{3B658545-D6B9-4322-8B33-D930249C2A78}"/>
              </a:ext>
            </a:extLst>
          </p:cNvPr>
          <p:cNvSpPr>
            <a:spLocks noGrp="1"/>
          </p:cNvSpPr>
          <p:nvPr>
            <p:ph idx="1"/>
          </p:nvPr>
        </p:nvSpPr>
        <p:spPr>
          <a:xfrm>
            <a:off x="739715" y="1340769"/>
            <a:ext cx="8194613" cy="4585604"/>
          </a:xfrm>
        </p:spPr>
        <p:txBody>
          <a:bodyPr/>
          <a:lstStyle/>
          <a:p>
            <a:pPr marL="0" indent="0">
              <a:buNone/>
            </a:pPr>
            <a:r>
              <a:rPr lang="nl-NL" b="1" dirty="0"/>
              <a:t>Gemeentelijke subsidie </a:t>
            </a:r>
            <a:r>
              <a:rPr lang="nl-NL" b="1" dirty="0" smtClean="0"/>
              <a:t>Aardgasvrij Amsterdam</a:t>
            </a:r>
          </a:p>
          <a:p>
            <a:pPr marL="0" indent="0">
              <a:buNone/>
            </a:pPr>
            <a:r>
              <a:rPr lang="nl-NL" dirty="0" smtClean="0"/>
              <a:t>Voorwaarden</a:t>
            </a:r>
          </a:p>
          <a:p>
            <a:pPr>
              <a:buFontTx/>
              <a:buChar char="-"/>
            </a:pPr>
            <a:r>
              <a:rPr lang="nl-NL" sz="2000" dirty="0" smtClean="0"/>
              <a:t>De woning gaat helemaal van het aardgas af</a:t>
            </a:r>
          </a:p>
          <a:p>
            <a:pPr>
              <a:buFontTx/>
              <a:buChar char="-"/>
            </a:pPr>
            <a:r>
              <a:rPr lang="nl-NL" sz="2000" dirty="0" smtClean="0"/>
              <a:t>De subsidie wordt </a:t>
            </a:r>
            <a:r>
              <a:rPr lang="nl-NL" sz="2000" u="sng" dirty="0" smtClean="0"/>
              <a:t>vooraf</a:t>
            </a:r>
            <a:r>
              <a:rPr lang="nl-NL" sz="2000" dirty="0" smtClean="0"/>
              <a:t> aangevraagd op basis van offertes</a:t>
            </a:r>
          </a:p>
          <a:p>
            <a:pPr>
              <a:buFontTx/>
              <a:buChar char="-"/>
            </a:pPr>
            <a:r>
              <a:rPr lang="nl-NL" sz="2000" dirty="0" smtClean="0"/>
              <a:t>Er wordt </a:t>
            </a:r>
            <a:r>
              <a:rPr lang="nl-NL" sz="2000" u="sng" dirty="0" smtClean="0"/>
              <a:t>achteraf</a:t>
            </a:r>
            <a:r>
              <a:rPr lang="nl-NL" sz="2000" dirty="0" smtClean="0"/>
              <a:t> uitbetaald op basis van facturen</a:t>
            </a:r>
          </a:p>
          <a:p>
            <a:pPr marL="0" indent="0">
              <a:buNone/>
            </a:pPr>
            <a:endParaRPr lang="nl-NL" dirty="0" smtClean="0"/>
          </a:p>
          <a:p>
            <a:pPr marL="0" indent="0">
              <a:buNone/>
            </a:pPr>
            <a:r>
              <a:rPr lang="nl-NL" dirty="0" smtClean="0"/>
              <a:t>Wat wordt vergoed</a:t>
            </a:r>
            <a:endParaRPr lang="nl-NL" dirty="0"/>
          </a:p>
          <a:p>
            <a:pPr>
              <a:buFontTx/>
              <a:buChar char="-"/>
            </a:pPr>
            <a:r>
              <a:rPr lang="nl-NL" sz="2000" dirty="0" smtClean="0"/>
              <a:t>50</a:t>
            </a:r>
            <a:r>
              <a:rPr lang="nl-NL" sz="2000" dirty="0"/>
              <a:t>% van de </a:t>
            </a:r>
            <a:r>
              <a:rPr lang="nl-NL" sz="2000" dirty="0" smtClean="0"/>
              <a:t>meerkosten </a:t>
            </a:r>
            <a:r>
              <a:rPr lang="nl-NL" sz="2000" dirty="0"/>
              <a:t>om aardgasvrij te </a:t>
            </a:r>
            <a:r>
              <a:rPr lang="nl-NL" sz="2000" dirty="0" smtClean="0"/>
              <a:t>worden met </a:t>
            </a:r>
            <a:r>
              <a:rPr lang="nl-NL" sz="2000" dirty="0"/>
              <a:t>een maximum van €</a:t>
            </a:r>
            <a:r>
              <a:rPr lang="nl-NL" sz="2000" dirty="0" smtClean="0"/>
              <a:t>5000</a:t>
            </a:r>
          </a:p>
          <a:p>
            <a:pPr>
              <a:buFontTx/>
              <a:buChar char="-"/>
            </a:pPr>
            <a:r>
              <a:rPr lang="nl-NL" sz="2000" dirty="0" smtClean="0"/>
              <a:t>Meerkosten bestaan uit:</a:t>
            </a:r>
          </a:p>
          <a:p>
            <a:pPr lvl="1"/>
            <a:r>
              <a:rPr lang="nl-NL" sz="2000" dirty="0" smtClean="0"/>
              <a:t>Aardgasvrije ruimteverwarmings- en tapwaterinstallatie in de woning</a:t>
            </a:r>
          </a:p>
          <a:p>
            <a:pPr lvl="1"/>
            <a:r>
              <a:rPr lang="nl-NL" sz="2000" dirty="0" smtClean="0"/>
              <a:t>Omzetting gasgestookte naar aardgasvrije kookvoorziening </a:t>
            </a:r>
          </a:p>
          <a:p>
            <a:pPr lvl="1"/>
            <a:r>
              <a:rPr lang="nl-NL" sz="2000" dirty="0" smtClean="0"/>
              <a:t>Kosten voor verwijderen aardgasleidingen en installeren van elektrische voorzieningen </a:t>
            </a:r>
            <a:r>
              <a:rPr lang="nl-NL" sz="2000" b="1" dirty="0" smtClean="0"/>
              <a:t>in </a:t>
            </a:r>
            <a:r>
              <a:rPr lang="nl-NL" sz="2000" dirty="0" smtClean="0"/>
              <a:t>de woning</a:t>
            </a:r>
            <a:endParaRPr lang="nl-NL" sz="2000" dirty="0"/>
          </a:p>
        </p:txBody>
      </p:sp>
      <p:sp>
        <p:nvSpPr>
          <p:cNvPr id="6" name="Tijdelijke aanduiding voor dianummer 5">
            <a:extLst>
              <a:ext uri="{FF2B5EF4-FFF2-40B4-BE49-F238E27FC236}">
                <a16:creationId xmlns:a16="http://schemas.microsoft.com/office/drawing/2014/main" id="{3F783629-7573-4C9F-8B9F-14B5EC3F6A94}"/>
              </a:ext>
            </a:extLst>
          </p:cNvPr>
          <p:cNvSpPr>
            <a:spLocks noGrp="1"/>
          </p:cNvSpPr>
          <p:nvPr>
            <p:ph type="sldNum" sz="quarter" idx="12"/>
          </p:nvPr>
        </p:nvSpPr>
        <p:spPr/>
        <p:txBody>
          <a:bodyPr/>
          <a:lstStyle/>
          <a:p>
            <a:r>
              <a:rPr lang="nl-NL"/>
              <a:t>| </a:t>
            </a:r>
            <a:fld id="{5A73F218-DCB0-4894-9B51-05C25669D534}" type="slidenum">
              <a:rPr lang="nl-NL" smtClean="0"/>
              <a:pPr/>
              <a:t>3</a:t>
            </a:fld>
            <a:endParaRPr lang="nl-NL" dirty="0"/>
          </a:p>
        </p:txBody>
      </p:sp>
    </p:spTree>
    <p:extLst>
      <p:ext uri="{BB962C8B-B14F-4D97-AF65-F5344CB8AC3E}">
        <p14:creationId xmlns:p14="http://schemas.microsoft.com/office/powerpoint/2010/main" val="1338386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1971" y="404665"/>
            <a:ext cx="8010000" cy="936104"/>
          </a:xfrm>
        </p:spPr>
        <p:txBody>
          <a:bodyPr/>
          <a:lstStyle/>
          <a:p>
            <a:r>
              <a:rPr lang="nl-NL" dirty="0" smtClean="0"/>
              <a:t>Subsidies voor woningeigenaren - III</a:t>
            </a:r>
            <a:endParaRPr lang="nl-NL" dirty="0"/>
          </a:p>
        </p:txBody>
      </p:sp>
      <p:sp>
        <p:nvSpPr>
          <p:cNvPr id="3" name="Tijdelijke aanduiding voor inhoud 2"/>
          <p:cNvSpPr>
            <a:spLocks noGrp="1"/>
          </p:cNvSpPr>
          <p:nvPr>
            <p:ph idx="1"/>
          </p:nvPr>
        </p:nvSpPr>
        <p:spPr>
          <a:xfrm>
            <a:off x="781563" y="1340769"/>
            <a:ext cx="8010000" cy="4813969"/>
          </a:xfrm>
        </p:spPr>
        <p:txBody>
          <a:bodyPr/>
          <a:lstStyle/>
          <a:p>
            <a:pPr marL="0" indent="0">
              <a:buNone/>
            </a:pPr>
            <a:r>
              <a:rPr lang="nl-NL" dirty="0" smtClean="0"/>
              <a:t>Subsidie groen in Amsterdam (groene daken)</a:t>
            </a:r>
          </a:p>
          <a:p>
            <a:pPr marL="0" indent="0">
              <a:buNone/>
            </a:pPr>
            <a:r>
              <a:rPr lang="nl-NL" sz="2000" dirty="0" smtClean="0"/>
              <a:t>Voorwaarde</a:t>
            </a:r>
          </a:p>
          <a:p>
            <a:pPr>
              <a:buFontTx/>
              <a:buChar char="-"/>
            </a:pPr>
            <a:r>
              <a:rPr lang="nl-NL" sz="2000" dirty="0" smtClean="0"/>
              <a:t>Minimaal 30 m2 dak of gevel </a:t>
            </a:r>
            <a:r>
              <a:rPr lang="nl-NL" sz="2000" dirty="0" err="1" smtClean="0"/>
              <a:t>vergroenen</a:t>
            </a:r>
            <a:endParaRPr lang="nl-NL" sz="2000" dirty="0" smtClean="0"/>
          </a:p>
          <a:p>
            <a:pPr>
              <a:buFontTx/>
              <a:buChar char="-"/>
            </a:pPr>
            <a:r>
              <a:rPr lang="nl-NL" sz="2000" dirty="0" smtClean="0"/>
              <a:t>De subsidie </a:t>
            </a:r>
            <a:r>
              <a:rPr lang="nl-NL" sz="2000" u="sng" dirty="0" smtClean="0"/>
              <a:t>vooraf</a:t>
            </a:r>
            <a:r>
              <a:rPr lang="nl-NL" sz="2000" dirty="0" smtClean="0"/>
              <a:t> aanvragen</a:t>
            </a:r>
          </a:p>
          <a:p>
            <a:pPr>
              <a:buFontTx/>
              <a:buChar char="-"/>
            </a:pPr>
            <a:endParaRPr lang="nl-NL" dirty="0"/>
          </a:p>
          <a:p>
            <a:pPr marL="0" indent="0">
              <a:buNone/>
            </a:pPr>
            <a:r>
              <a:rPr lang="nl-NL" dirty="0" smtClean="0"/>
              <a:t>Wat wordt vergoed</a:t>
            </a:r>
          </a:p>
          <a:p>
            <a:pPr>
              <a:buFontTx/>
              <a:buChar char="-"/>
            </a:pPr>
            <a:r>
              <a:rPr lang="nl-NL" sz="2000" dirty="0" smtClean="0"/>
              <a:t>Maximaal € 30 per m2 óf maximaal 50% van de totale kosten</a:t>
            </a:r>
          </a:p>
          <a:p>
            <a:pPr>
              <a:buFontTx/>
              <a:buChar char="-"/>
            </a:pPr>
            <a:endParaRPr lang="nl-NL" dirty="0" smtClean="0"/>
          </a:p>
          <a:p>
            <a:pPr marL="0" indent="0">
              <a:buNone/>
            </a:pPr>
            <a:endParaRPr lang="nl-NL" dirty="0"/>
          </a:p>
          <a:p>
            <a:pPr marL="0" indent="0">
              <a:buNone/>
            </a:pPr>
            <a:endParaRPr lang="nl-NL" dirty="0"/>
          </a:p>
          <a:p>
            <a:pPr marL="0" indent="0">
              <a:buNone/>
            </a:pPr>
            <a:r>
              <a:rPr lang="nl-NL" sz="2000" i="1" dirty="0" smtClean="0"/>
              <a:t>Nb</a:t>
            </a:r>
            <a:r>
              <a:rPr lang="nl-NL" sz="2000" i="1" dirty="0"/>
              <a:t> </a:t>
            </a:r>
            <a:r>
              <a:rPr lang="nl-NL" sz="2000" i="1" dirty="0" smtClean="0"/>
              <a:t>Voor duurzame opwek met zonnepanelen verstrekt de gemeente géén subsidie. Je kunt wel meedoen aan collectieve inkoopacties van zonnepanelen</a:t>
            </a:r>
            <a:r>
              <a:rPr lang="nl-NL" i="1" dirty="0" smtClean="0"/>
              <a:t>. </a:t>
            </a:r>
            <a:endParaRPr lang="nl-NL" i="1" dirty="0"/>
          </a:p>
        </p:txBody>
      </p:sp>
      <p:sp>
        <p:nvSpPr>
          <p:cNvPr id="4" name="Tijdelijke aanduiding voor datum 3"/>
          <p:cNvSpPr>
            <a:spLocks noGrp="1"/>
          </p:cNvSpPr>
          <p:nvPr>
            <p:ph type="dt" sz="half" idx="10"/>
          </p:nvPr>
        </p:nvSpPr>
        <p:spPr/>
        <p:txBody>
          <a:bodyPr/>
          <a:lstStyle/>
          <a:p>
            <a:fld id="{71936F60-D347-4247-AE22-ECCF67410F82}" type="datetime1">
              <a:rPr lang="nl-NL" smtClean="0"/>
              <a:t>6-10-2021</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4</a:t>
            </a:fld>
            <a:endParaRPr lang="nl-NL" dirty="0"/>
          </a:p>
        </p:txBody>
      </p:sp>
    </p:spTree>
    <p:extLst>
      <p:ext uri="{BB962C8B-B14F-4D97-AF65-F5344CB8AC3E}">
        <p14:creationId xmlns:p14="http://schemas.microsoft.com/office/powerpoint/2010/main" val="437859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6A170-7E51-4338-B9E4-35FA68D59C26}"/>
              </a:ext>
            </a:extLst>
          </p:cNvPr>
          <p:cNvSpPr>
            <a:spLocks noGrp="1"/>
          </p:cNvSpPr>
          <p:nvPr>
            <p:ph type="title"/>
          </p:nvPr>
        </p:nvSpPr>
        <p:spPr>
          <a:xfrm>
            <a:off x="739715" y="628488"/>
            <a:ext cx="8010000" cy="582282"/>
          </a:xfrm>
        </p:spPr>
        <p:txBody>
          <a:bodyPr/>
          <a:lstStyle/>
          <a:p>
            <a:r>
              <a:rPr lang="nl-NL" dirty="0"/>
              <a:t>Subsidies combineren – ‘stapelen’ </a:t>
            </a:r>
          </a:p>
        </p:txBody>
      </p:sp>
      <p:sp>
        <p:nvSpPr>
          <p:cNvPr id="3" name="Tijdelijke aanduiding voor inhoud 2">
            <a:extLst>
              <a:ext uri="{FF2B5EF4-FFF2-40B4-BE49-F238E27FC236}">
                <a16:creationId xmlns:a16="http://schemas.microsoft.com/office/drawing/2014/main" id="{3B658545-D6B9-4322-8B33-D930249C2A78}"/>
              </a:ext>
            </a:extLst>
          </p:cNvPr>
          <p:cNvSpPr>
            <a:spLocks noGrp="1"/>
          </p:cNvSpPr>
          <p:nvPr>
            <p:ph idx="1"/>
          </p:nvPr>
        </p:nvSpPr>
        <p:spPr>
          <a:xfrm>
            <a:off x="739715" y="1700807"/>
            <a:ext cx="8194613" cy="4225565"/>
          </a:xfrm>
        </p:spPr>
        <p:txBody>
          <a:bodyPr/>
          <a:lstStyle/>
          <a:p>
            <a:pPr marL="216000" lvl="1" indent="0">
              <a:buNone/>
            </a:pPr>
            <a:r>
              <a:rPr lang="nl-NL" dirty="0" smtClean="0"/>
              <a:t>De ISDE-subsidie en de gemeentelijke </a:t>
            </a:r>
            <a:r>
              <a:rPr lang="nl-NL" dirty="0" smtClean="0"/>
              <a:t>subsidies </a:t>
            </a:r>
            <a:r>
              <a:rPr lang="nl-NL" dirty="0"/>
              <a:t>zijn te combineren door:</a:t>
            </a:r>
          </a:p>
          <a:p>
            <a:pPr lvl="1"/>
            <a:r>
              <a:rPr lang="nl-NL" sz="2000" dirty="0"/>
              <a:t>Eerst de gemeentelijke subsidie aan te vragen</a:t>
            </a:r>
          </a:p>
          <a:p>
            <a:pPr lvl="1"/>
            <a:r>
              <a:rPr lang="nl-NL" sz="2000" dirty="0"/>
              <a:t>Bij aanvraag andere voorgenomen subsidieaanvragen te vermelden</a:t>
            </a:r>
          </a:p>
          <a:p>
            <a:pPr lvl="1"/>
            <a:r>
              <a:rPr lang="nl-NL" sz="2000" dirty="0"/>
              <a:t>Na afronding van werkzaamheden ISDE subsidie aan te vragen</a:t>
            </a:r>
          </a:p>
          <a:p>
            <a:pPr lvl="1"/>
            <a:r>
              <a:rPr lang="nl-NL" sz="2000" dirty="0"/>
              <a:t>Tot slot de gemeentelijke subsidie te laten uitbetalen</a:t>
            </a:r>
          </a:p>
          <a:p>
            <a:pPr marL="216000" lvl="1" indent="0">
              <a:buNone/>
            </a:pPr>
            <a:r>
              <a:rPr lang="nl-NL" dirty="0"/>
              <a:t>De optelsom van uitgekeerde subsidies kan nooit hoger zijn dan 100% van de gemaakte kosten.</a:t>
            </a:r>
          </a:p>
          <a:p>
            <a:pPr lvl="1"/>
            <a:endParaRPr lang="nl-NL" dirty="0"/>
          </a:p>
          <a:p>
            <a:pPr marL="0" indent="0">
              <a:buNone/>
            </a:pPr>
            <a:r>
              <a:rPr lang="nl-NL" i="1" dirty="0" smtClean="0"/>
              <a:t>Nb </a:t>
            </a:r>
            <a:r>
              <a:rPr lang="nl-NL" i="1" dirty="0"/>
              <a:t>Deze informatie is gebaseerd op de huidige regelingen en onder voorbehoud van eventuele wijzigingen in de </a:t>
            </a:r>
            <a:r>
              <a:rPr lang="nl-NL" i="1" dirty="0" smtClean="0"/>
              <a:t>toekomst</a:t>
            </a:r>
            <a:endParaRPr lang="nl-NL" i="1" dirty="0"/>
          </a:p>
        </p:txBody>
      </p:sp>
      <p:sp>
        <p:nvSpPr>
          <p:cNvPr id="6" name="Tijdelijke aanduiding voor dianummer 5">
            <a:extLst>
              <a:ext uri="{FF2B5EF4-FFF2-40B4-BE49-F238E27FC236}">
                <a16:creationId xmlns:a16="http://schemas.microsoft.com/office/drawing/2014/main" id="{3F783629-7573-4C9F-8B9F-14B5EC3F6A94}"/>
              </a:ext>
            </a:extLst>
          </p:cNvPr>
          <p:cNvSpPr>
            <a:spLocks noGrp="1"/>
          </p:cNvSpPr>
          <p:nvPr>
            <p:ph type="sldNum" sz="quarter" idx="12"/>
          </p:nvPr>
        </p:nvSpPr>
        <p:spPr/>
        <p:txBody>
          <a:bodyPr/>
          <a:lstStyle/>
          <a:p>
            <a:r>
              <a:rPr lang="nl-NL"/>
              <a:t>| </a:t>
            </a:r>
            <a:fld id="{5A73F218-DCB0-4894-9B51-05C25669D534}" type="slidenum">
              <a:rPr lang="nl-NL" smtClean="0"/>
              <a:pPr/>
              <a:t>5</a:t>
            </a:fld>
            <a:endParaRPr lang="nl-NL" dirty="0"/>
          </a:p>
        </p:txBody>
      </p:sp>
    </p:spTree>
    <p:extLst>
      <p:ext uri="{BB962C8B-B14F-4D97-AF65-F5344CB8AC3E}">
        <p14:creationId xmlns:p14="http://schemas.microsoft.com/office/powerpoint/2010/main" val="229462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6A170-7E51-4338-B9E4-35FA68D59C26}"/>
              </a:ext>
            </a:extLst>
          </p:cNvPr>
          <p:cNvSpPr>
            <a:spLocks noGrp="1"/>
          </p:cNvSpPr>
          <p:nvPr>
            <p:ph type="title"/>
          </p:nvPr>
        </p:nvSpPr>
        <p:spPr>
          <a:xfrm>
            <a:off x="739715" y="628488"/>
            <a:ext cx="8010000" cy="582282"/>
          </a:xfrm>
        </p:spPr>
        <p:txBody>
          <a:bodyPr/>
          <a:lstStyle/>
          <a:p>
            <a:r>
              <a:rPr lang="nl-NL" dirty="0"/>
              <a:t>Andere </a:t>
            </a:r>
            <a:r>
              <a:rPr lang="nl-NL" dirty="0" smtClean="0"/>
              <a:t>financieringsvormen - I</a:t>
            </a:r>
            <a:endParaRPr lang="nl-NL" dirty="0"/>
          </a:p>
        </p:txBody>
      </p:sp>
      <p:sp>
        <p:nvSpPr>
          <p:cNvPr id="3" name="Tijdelijke aanduiding voor inhoud 2">
            <a:extLst>
              <a:ext uri="{FF2B5EF4-FFF2-40B4-BE49-F238E27FC236}">
                <a16:creationId xmlns:a16="http://schemas.microsoft.com/office/drawing/2014/main" id="{3B658545-D6B9-4322-8B33-D930249C2A78}"/>
              </a:ext>
            </a:extLst>
          </p:cNvPr>
          <p:cNvSpPr>
            <a:spLocks noGrp="1"/>
          </p:cNvSpPr>
          <p:nvPr>
            <p:ph idx="1"/>
          </p:nvPr>
        </p:nvSpPr>
        <p:spPr>
          <a:xfrm>
            <a:off x="739715" y="1700807"/>
            <a:ext cx="8194613" cy="4225565"/>
          </a:xfrm>
        </p:spPr>
        <p:txBody>
          <a:bodyPr/>
          <a:lstStyle/>
          <a:p>
            <a:r>
              <a:rPr lang="nl-NL" dirty="0" smtClean="0"/>
              <a:t>Spaargeld investeren</a:t>
            </a:r>
          </a:p>
          <a:p>
            <a:endParaRPr lang="nl-NL" dirty="0"/>
          </a:p>
          <a:p>
            <a:r>
              <a:rPr lang="nl-NL" dirty="0" smtClean="0"/>
              <a:t>Lening afsluiten</a:t>
            </a:r>
            <a:endParaRPr lang="nl-NL" dirty="0"/>
          </a:p>
          <a:p>
            <a:pPr lvl="1"/>
            <a:r>
              <a:rPr lang="nl-NL" dirty="0" smtClean="0"/>
              <a:t>Gemeentelijke </a:t>
            </a:r>
            <a:r>
              <a:rPr lang="nl-NL" dirty="0"/>
              <a:t>energielening – </a:t>
            </a:r>
            <a:r>
              <a:rPr lang="nl-NL" dirty="0" smtClean="0"/>
              <a:t>laag rentepercentage</a:t>
            </a:r>
            <a:endParaRPr lang="nl-NL" dirty="0" smtClean="0"/>
          </a:p>
          <a:p>
            <a:pPr lvl="1" fontAlgn="base">
              <a:buFont typeface="Arial" panose="020B0604020202020204" pitchFamily="34" charset="0"/>
              <a:buChar char="•"/>
            </a:pPr>
            <a:r>
              <a:rPr lang="nl-NL" sz="1600" dirty="0">
                <a:solidFill>
                  <a:srgbClr val="000000"/>
                </a:solidFill>
                <a:latin typeface="+mj-lt"/>
              </a:rPr>
              <a:t>Iso­la­tie­maat­re­ge­len</a:t>
            </a:r>
          </a:p>
          <a:p>
            <a:pPr lvl="1" fontAlgn="base">
              <a:buFont typeface="Arial" panose="020B0604020202020204" pitchFamily="34" charset="0"/>
              <a:buChar char="•"/>
            </a:pPr>
            <a:r>
              <a:rPr lang="nl-NL" sz="1600" dirty="0">
                <a:solidFill>
                  <a:srgbClr val="000000"/>
                </a:solidFill>
                <a:latin typeface="+mj-lt"/>
              </a:rPr>
              <a:t>Elek­tri­ci­teits­be­spa­ring en/​of het op­wek­ken van ener­gie</a:t>
            </a:r>
          </a:p>
          <a:p>
            <a:pPr lvl="1" fontAlgn="base">
              <a:buFont typeface="Arial" panose="020B0604020202020204" pitchFamily="34" charset="0"/>
              <a:buChar char="•"/>
            </a:pPr>
            <a:r>
              <a:rPr lang="nl-NL" sz="1600" dirty="0">
                <a:solidFill>
                  <a:srgbClr val="000000"/>
                </a:solidFill>
                <a:latin typeface="+mj-lt"/>
              </a:rPr>
              <a:t>Het op­wek­ken of te­rug­win­nen van warm­te en koe­ling</a:t>
            </a:r>
          </a:p>
          <a:p>
            <a:pPr lvl="1" fontAlgn="base">
              <a:buFont typeface="Arial" panose="020B0604020202020204" pitchFamily="34" charset="0"/>
              <a:buChar char="•"/>
            </a:pPr>
            <a:r>
              <a:rPr lang="nl-NL" sz="1600" dirty="0">
                <a:solidFill>
                  <a:srgbClr val="000000"/>
                </a:solidFill>
                <a:latin typeface="+mj-lt"/>
              </a:rPr>
              <a:t>Ove­ri­ge ener­gie­be­spa­ren­de </a:t>
            </a:r>
            <a:r>
              <a:rPr lang="nl-NL" sz="1600" dirty="0" smtClean="0">
                <a:solidFill>
                  <a:srgbClr val="000000"/>
                </a:solidFill>
                <a:latin typeface="+mj-lt"/>
              </a:rPr>
              <a:t>maat­re­ge­len</a:t>
            </a:r>
            <a:endParaRPr lang="nl-NL" sz="1600" dirty="0">
              <a:solidFill>
                <a:srgbClr val="000000"/>
              </a:solidFill>
              <a:latin typeface="+mj-lt"/>
            </a:endParaRPr>
          </a:p>
          <a:p>
            <a:pPr marL="216000" lvl="1" indent="0">
              <a:buNone/>
            </a:pPr>
            <a:endParaRPr lang="nl-NL" dirty="0"/>
          </a:p>
          <a:p>
            <a:pPr lvl="1"/>
            <a:r>
              <a:rPr lang="nl-NL" dirty="0" err="1" smtClean="0"/>
              <a:t>Energiebespaarlening</a:t>
            </a:r>
            <a:r>
              <a:rPr lang="nl-NL" dirty="0" smtClean="0"/>
              <a:t> bij het Nationaal </a:t>
            </a:r>
            <a:r>
              <a:rPr lang="nl-NL" dirty="0"/>
              <a:t>Warmte </a:t>
            </a:r>
            <a:r>
              <a:rPr lang="nl-NL" dirty="0" smtClean="0"/>
              <a:t>Fonds</a:t>
            </a:r>
          </a:p>
          <a:p>
            <a:pPr lvl="1">
              <a:buFont typeface="Arial" panose="020B0604020202020204" pitchFamily="34" charset="0"/>
              <a:buChar char="•"/>
            </a:pPr>
            <a:r>
              <a:rPr lang="nl-NL" sz="1600" dirty="0" smtClean="0"/>
              <a:t>Max € 25.000 voor energiebesparende maatregelen</a:t>
            </a:r>
          </a:p>
          <a:p>
            <a:pPr lvl="1">
              <a:buFont typeface="Arial" panose="020B0604020202020204" pitchFamily="34" charset="0"/>
              <a:buChar char="•"/>
            </a:pPr>
            <a:r>
              <a:rPr lang="nl-NL" sz="1600" dirty="0" smtClean="0"/>
              <a:t>Lange looptijd (7-20 jaar) en laag rentepercentage</a:t>
            </a:r>
          </a:p>
          <a:p>
            <a:pPr lvl="1">
              <a:buFont typeface="Arial" panose="020B0604020202020204" pitchFamily="34" charset="0"/>
              <a:buChar char="•"/>
            </a:pPr>
            <a:r>
              <a:rPr lang="nl-NL" sz="1600" dirty="0" smtClean="0"/>
              <a:t>Bouwkrediet</a:t>
            </a:r>
          </a:p>
          <a:p>
            <a:pPr lvl="1">
              <a:buFont typeface="Arial" panose="020B0604020202020204" pitchFamily="34" charset="0"/>
              <a:buChar char="•"/>
            </a:pPr>
            <a:r>
              <a:rPr lang="nl-NL" sz="1600" dirty="0" smtClean="0"/>
              <a:t>Geen afsluitkosten</a:t>
            </a:r>
            <a:endParaRPr lang="nl-NL" sz="1600" dirty="0" smtClean="0"/>
          </a:p>
          <a:p>
            <a:pPr marL="216000" lvl="1" indent="0">
              <a:buNone/>
            </a:pPr>
            <a:endParaRPr lang="nl-NL" dirty="0"/>
          </a:p>
        </p:txBody>
      </p:sp>
      <p:sp>
        <p:nvSpPr>
          <p:cNvPr id="6" name="Tijdelijke aanduiding voor dianummer 5">
            <a:extLst>
              <a:ext uri="{FF2B5EF4-FFF2-40B4-BE49-F238E27FC236}">
                <a16:creationId xmlns:a16="http://schemas.microsoft.com/office/drawing/2014/main" id="{3F783629-7573-4C9F-8B9F-14B5EC3F6A94}"/>
              </a:ext>
            </a:extLst>
          </p:cNvPr>
          <p:cNvSpPr>
            <a:spLocks noGrp="1"/>
          </p:cNvSpPr>
          <p:nvPr>
            <p:ph type="sldNum" sz="quarter" idx="12"/>
          </p:nvPr>
        </p:nvSpPr>
        <p:spPr/>
        <p:txBody>
          <a:bodyPr/>
          <a:lstStyle/>
          <a:p>
            <a:r>
              <a:rPr lang="nl-NL"/>
              <a:t>| </a:t>
            </a:r>
            <a:fld id="{5A73F218-DCB0-4894-9B51-05C25669D534}" type="slidenum">
              <a:rPr lang="nl-NL" smtClean="0"/>
              <a:pPr/>
              <a:t>6</a:t>
            </a:fld>
            <a:endParaRPr lang="nl-NL" dirty="0"/>
          </a:p>
        </p:txBody>
      </p:sp>
    </p:spTree>
    <p:extLst>
      <p:ext uri="{BB962C8B-B14F-4D97-AF65-F5344CB8AC3E}">
        <p14:creationId xmlns:p14="http://schemas.microsoft.com/office/powerpoint/2010/main" val="51371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1971" y="188641"/>
            <a:ext cx="8010000" cy="1224136"/>
          </a:xfrm>
        </p:spPr>
        <p:txBody>
          <a:bodyPr/>
          <a:lstStyle/>
          <a:p>
            <a:r>
              <a:rPr lang="nl-NL" dirty="0" smtClean="0"/>
              <a:t>Andere financieringsvormen - II</a:t>
            </a:r>
            <a:endParaRPr lang="nl-NL" dirty="0"/>
          </a:p>
        </p:txBody>
      </p:sp>
      <p:sp>
        <p:nvSpPr>
          <p:cNvPr id="3" name="Tijdelijke aanduiding voor inhoud 2"/>
          <p:cNvSpPr>
            <a:spLocks noGrp="1"/>
          </p:cNvSpPr>
          <p:nvPr>
            <p:ph idx="1"/>
          </p:nvPr>
        </p:nvSpPr>
        <p:spPr>
          <a:xfrm>
            <a:off x="781563" y="1628801"/>
            <a:ext cx="8010000" cy="4525938"/>
          </a:xfrm>
        </p:spPr>
        <p:txBody>
          <a:bodyPr/>
          <a:lstStyle/>
          <a:p>
            <a:r>
              <a:rPr lang="nl-NL" dirty="0"/>
              <a:t>Financiering via uw </a:t>
            </a:r>
            <a:r>
              <a:rPr lang="nl-NL" dirty="0" smtClean="0"/>
              <a:t>hypotheek (bank)</a:t>
            </a:r>
          </a:p>
          <a:p>
            <a:pPr>
              <a:buFontTx/>
              <a:buChar char="-"/>
            </a:pPr>
            <a:r>
              <a:rPr lang="nl-NL" sz="2000" dirty="0" smtClean="0"/>
              <a:t>Voor energiebesparingsmaatregelen</a:t>
            </a:r>
          </a:p>
          <a:p>
            <a:pPr>
              <a:buFontTx/>
              <a:buChar char="-"/>
            </a:pPr>
            <a:r>
              <a:rPr lang="nl-NL" sz="2000" dirty="0" smtClean="0"/>
              <a:t>Afsluiten van een groendepot </a:t>
            </a:r>
            <a:endParaRPr lang="nl-NL" sz="2000" dirty="0"/>
          </a:p>
          <a:p>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6-10-2021</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7</a:t>
            </a:fld>
            <a:endParaRPr lang="nl-NL" dirty="0"/>
          </a:p>
        </p:txBody>
      </p:sp>
    </p:spTree>
    <p:extLst>
      <p:ext uri="{BB962C8B-B14F-4D97-AF65-F5344CB8AC3E}">
        <p14:creationId xmlns:p14="http://schemas.microsoft.com/office/powerpoint/2010/main" val="3956827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1971" y="260649"/>
            <a:ext cx="8010000" cy="1224136"/>
          </a:xfrm>
        </p:spPr>
        <p:txBody>
          <a:bodyPr/>
          <a:lstStyle/>
          <a:p>
            <a:r>
              <a:rPr lang="nl-NL" dirty="0" err="1" smtClean="0"/>
              <a:t>BTW-regelingen</a:t>
            </a:r>
            <a:endParaRPr lang="nl-NL" dirty="0"/>
          </a:p>
        </p:txBody>
      </p:sp>
      <p:sp>
        <p:nvSpPr>
          <p:cNvPr id="3" name="Tijdelijke aanduiding voor inhoud 2"/>
          <p:cNvSpPr>
            <a:spLocks noGrp="1"/>
          </p:cNvSpPr>
          <p:nvPr>
            <p:ph idx="1"/>
          </p:nvPr>
        </p:nvSpPr>
        <p:spPr>
          <a:xfrm>
            <a:off x="781563" y="1484785"/>
            <a:ext cx="8010000" cy="4669953"/>
          </a:xfrm>
        </p:spPr>
        <p:txBody>
          <a:bodyPr/>
          <a:lstStyle/>
          <a:p>
            <a:r>
              <a:rPr lang="nl-NL" dirty="0" smtClean="0"/>
              <a:t>Verlaagd </a:t>
            </a:r>
            <a:r>
              <a:rPr lang="nl-NL" dirty="0" err="1" smtClean="0"/>
              <a:t>BTW-tarief</a:t>
            </a:r>
            <a:r>
              <a:rPr lang="nl-NL" dirty="0" smtClean="0"/>
              <a:t> op arbeidsloon bij isolatiemaatregelen</a:t>
            </a:r>
          </a:p>
          <a:p>
            <a:pPr marL="0" indent="0">
              <a:buNone/>
            </a:pPr>
            <a:r>
              <a:rPr lang="nl-NL" dirty="0" smtClean="0"/>
              <a:t>9% in plaats van 21%</a:t>
            </a:r>
          </a:p>
          <a:p>
            <a:pPr marL="0" indent="0">
              <a:buNone/>
            </a:pPr>
            <a:endParaRPr lang="nl-NL" dirty="0" smtClean="0"/>
          </a:p>
          <a:p>
            <a:r>
              <a:rPr lang="nl-NL" dirty="0" err="1" smtClean="0"/>
              <a:t>BTW-teruggave</a:t>
            </a:r>
            <a:r>
              <a:rPr lang="nl-NL" dirty="0" smtClean="0"/>
              <a:t> zonnepanelen</a:t>
            </a:r>
          </a:p>
          <a:p>
            <a:pPr marL="0" indent="0">
              <a:buNone/>
            </a:pPr>
            <a:r>
              <a:rPr lang="nl-NL" dirty="0" smtClean="0"/>
              <a:t>Van de totale aankoopsom kan 21% worden teruggevraagd</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6-10-2021</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8</a:t>
            </a:fld>
            <a:endParaRPr lang="nl-NL" dirty="0"/>
          </a:p>
        </p:txBody>
      </p:sp>
    </p:spTree>
    <p:extLst>
      <p:ext uri="{BB962C8B-B14F-4D97-AF65-F5344CB8AC3E}">
        <p14:creationId xmlns:p14="http://schemas.microsoft.com/office/powerpoint/2010/main" val="2933984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E6A170-7E51-4338-B9E4-35FA68D59C26}"/>
              </a:ext>
            </a:extLst>
          </p:cNvPr>
          <p:cNvSpPr>
            <a:spLocks noGrp="1"/>
          </p:cNvSpPr>
          <p:nvPr>
            <p:ph type="title"/>
          </p:nvPr>
        </p:nvSpPr>
        <p:spPr>
          <a:xfrm>
            <a:off x="739715" y="628488"/>
            <a:ext cx="8010000" cy="582282"/>
          </a:xfrm>
        </p:spPr>
        <p:txBody>
          <a:bodyPr/>
          <a:lstStyle/>
          <a:p>
            <a:r>
              <a:rPr lang="nl-NL" dirty="0"/>
              <a:t>Informatie</a:t>
            </a:r>
          </a:p>
        </p:txBody>
      </p:sp>
      <p:sp>
        <p:nvSpPr>
          <p:cNvPr id="3" name="Tijdelijke aanduiding voor inhoud 2">
            <a:extLst>
              <a:ext uri="{FF2B5EF4-FFF2-40B4-BE49-F238E27FC236}">
                <a16:creationId xmlns:a16="http://schemas.microsoft.com/office/drawing/2014/main" id="{3B658545-D6B9-4322-8B33-D930249C2A78}"/>
              </a:ext>
            </a:extLst>
          </p:cNvPr>
          <p:cNvSpPr>
            <a:spLocks noGrp="1"/>
          </p:cNvSpPr>
          <p:nvPr>
            <p:ph idx="1"/>
          </p:nvPr>
        </p:nvSpPr>
        <p:spPr>
          <a:xfrm>
            <a:off x="739715" y="1700807"/>
            <a:ext cx="8194613" cy="4225565"/>
          </a:xfrm>
        </p:spPr>
        <p:txBody>
          <a:bodyPr/>
          <a:lstStyle/>
          <a:p>
            <a:pPr marL="216000" lvl="1" indent="0">
              <a:buNone/>
            </a:pPr>
            <a:endParaRPr lang="nl-NL" dirty="0"/>
          </a:p>
          <a:p>
            <a:pPr marL="216000" lvl="1" indent="0">
              <a:buNone/>
            </a:pPr>
            <a:r>
              <a:rPr lang="nl-NL" dirty="0" smtClean="0"/>
              <a:t>Duurzame wegwijzer</a:t>
            </a:r>
          </a:p>
          <a:p>
            <a:pPr marL="216000" lvl="1" indent="0">
              <a:buNone/>
            </a:pPr>
            <a:r>
              <a:rPr lang="nl-NL" dirty="0">
                <a:hlinkClick r:id="rId3"/>
              </a:rPr>
              <a:t>https://</a:t>
            </a:r>
            <a:r>
              <a:rPr lang="nl-NL" dirty="0" smtClean="0">
                <a:hlinkClick r:id="rId3"/>
              </a:rPr>
              <a:t>www.nieuwamsterdamsklimaat.nl/duurzame-wegwijzer</a:t>
            </a:r>
            <a:r>
              <a:rPr lang="nl-NL" dirty="0" smtClean="0"/>
              <a:t> </a:t>
            </a:r>
          </a:p>
          <a:p>
            <a:pPr marL="216000" lvl="1" indent="0">
              <a:buNone/>
            </a:pPr>
            <a:endParaRPr lang="nl-NL" dirty="0"/>
          </a:p>
          <a:p>
            <a:pPr marL="216000" lvl="1" indent="0">
              <a:buNone/>
            </a:pPr>
            <a:endParaRPr lang="nl-NL" dirty="0"/>
          </a:p>
          <a:p>
            <a:pPr marL="216000" lvl="1" indent="0">
              <a:buNone/>
            </a:pPr>
            <a:r>
              <a:rPr lang="nl-NL" dirty="0"/>
              <a:t>S</a:t>
            </a:r>
            <a:r>
              <a:rPr lang="nl-NL" dirty="0" smtClean="0"/>
              <a:t>ubsidiebureau </a:t>
            </a:r>
            <a:r>
              <a:rPr lang="nl-NL" dirty="0"/>
              <a:t>van de gemeente Amsterdam </a:t>
            </a:r>
            <a:endParaRPr lang="nl-NL" dirty="0"/>
          </a:p>
          <a:p>
            <a:pPr marL="216000" lvl="1" indent="0">
              <a:buNone/>
            </a:pPr>
            <a:r>
              <a:rPr lang="nl-NL" dirty="0" smtClean="0"/>
              <a:t>bereikbaar via </a:t>
            </a:r>
            <a:r>
              <a:rPr lang="nl-NL" dirty="0"/>
              <a:t>14020 of mail naar subsidies@amsterdam.nl</a:t>
            </a:r>
          </a:p>
          <a:p>
            <a:pPr lvl="1"/>
            <a:endParaRPr lang="nl-NL" dirty="0"/>
          </a:p>
        </p:txBody>
      </p:sp>
      <p:sp>
        <p:nvSpPr>
          <p:cNvPr id="6" name="Tijdelijke aanduiding voor dianummer 5">
            <a:extLst>
              <a:ext uri="{FF2B5EF4-FFF2-40B4-BE49-F238E27FC236}">
                <a16:creationId xmlns:a16="http://schemas.microsoft.com/office/drawing/2014/main" id="{3F783629-7573-4C9F-8B9F-14B5EC3F6A94}"/>
              </a:ext>
            </a:extLst>
          </p:cNvPr>
          <p:cNvSpPr>
            <a:spLocks noGrp="1"/>
          </p:cNvSpPr>
          <p:nvPr>
            <p:ph type="sldNum" sz="quarter" idx="12"/>
          </p:nvPr>
        </p:nvSpPr>
        <p:spPr/>
        <p:txBody>
          <a:bodyPr/>
          <a:lstStyle/>
          <a:p>
            <a:r>
              <a:rPr lang="nl-NL"/>
              <a:t>| </a:t>
            </a:r>
            <a:fld id="{5A73F218-DCB0-4894-9B51-05C25669D534}" type="slidenum">
              <a:rPr lang="nl-NL" smtClean="0"/>
              <a:pPr/>
              <a:t>9</a:t>
            </a:fld>
            <a:endParaRPr lang="nl-NL" dirty="0"/>
          </a:p>
        </p:txBody>
      </p:sp>
    </p:spTree>
    <p:extLst>
      <p:ext uri="{BB962C8B-B14F-4D97-AF65-F5344CB8AC3E}">
        <p14:creationId xmlns:p14="http://schemas.microsoft.com/office/powerpoint/2010/main" val="3924228685"/>
      </p:ext>
    </p:extLst>
  </p:cSld>
  <p:clrMapOvr>
    <a:masterClrMapping/>
  </p:clrMapOvr>
</p:sld>
</file>

<file path=ppt/theme/theme1.xml><?xml version="1.0" encoding="utf-8"?>
<a:theme xmlns:a="http://schemas.openxmlformats.org/drawingml/2006/main" name="blank">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Gemeente Amsterdam.potx" id="{C7836E94-AE2C-4432-B7F6-8F24116E5142}" vid="{30D10CD8-47BF-4285-920D-749C150B9B8D}"/>
    </a:ext>
  </a:extLst>
</a:theme>
</file>

<file path=ppt/theme/theme2.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5ba3d923-a9a6-4547-b610-abfb6abe859f" ContentTypeId="0x01010095A4E877CE0B46D2A7313EC9F0A6F0D40B"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RO Leeg document" ma:contentTypeID="0x01010095A4E877CE0B46D2A7313EC9F0A6F0D40B00C9F0FE82B9736B40A114E8E9ED827A6D" ma:contentTypeVersion="6" ma:contentTypeDescription="Een nieuw document maken." ma:contentTypeScope="" ma:versionID="bd551df3fec83692edb94ad44050637a">
  <xsd:schema xmlns:xsd="http://www.w3.org/2001/XMLSchema" xmlns:xs="http://www.w3.org/2001/XMLSchema" xmlns:p="http://schemas.microsoft.com/office/2006/metadata/properties" xmlns:ns2="d246cb44-9db7-4a82-a63c-1be6b70f724c" xmlns:ns3="d89e6b0f-8492-4ef2-98aa-3cbcb5f453d1" xmlns:ns4="c240a158-e83d-4ca8-a1ab-448c5bb1d0f2" targetNamespace="http://schemas.microsoft.com/office/2006/metadata/properties" ma:root="true" ma:fieldsID="369b23d5a8074b89c7b69aa9a1547e54" ns2:_="" ns3:_="" ns4:_="">
    <xsd:import namespace="d246cb44-9db7-4a82-a63c-1be6b70f724c"/>
    <xsd:import namespace="d89e6b0f-8492-4ef2-98aa-3cbcb5f453d1"/>
    <xsd:import namespace="c240a158-e83d-4ca8-a1ab-448c5bb1d0f2"/>
    <xsd:element name="properties">
      <xsd:complexType>
        <xsd:sequence>
          <xsd:element name="documentManagement">
            <xsd:complexType>
              <xsd:all>
                <xsd:element ref="ns3:Projectnaam" minOccurs="0"/>
                <xsd:element ref="ns3:Projectnummer" minOccurs="0"/>
                <xsd:element ref="ns3:Projectomschrijving" minOccurs="0"/>
                <xsd:element ref="ns2:Eigen_x0020_trefwoorden" minOccurs="0"/>
                <xsd:element ref="ns4:ProjectstatusTaxHTField0" minOccurs="0"/>
                <xsd:element ref="ns4:ProjectlocatieTaxHTField0" minOccurs="0"/>
                <xsd:element ref="ns4:OpdrachtgeverTaxHTField0" minOccurs="0"/>
                <xsd:element ref="ns2:DocumentlabelDROTaxHTField0" minOccurs="0"/>
                <xsd:element ref="ns2:TaxCatchAll" minOccurs="0"/>
                <xsd:element ref="ns2:TaxCatchAllLabel" minOccurs="0"/>
                <xsd:element ref="ns2:Stafcategorie"/>
                <xsd:element ref="ns4:DienstTaxHTField0" minOccurs="0"/>
                <xsd:element ref="ns3:Archiefkenmerk" minOccurs="0"/>
                <xsd:element ref="ns4:IngestuurdDoor" minOccurs="0"/>
                <xsd:element ref="ns4:IngestuurdOp" minOccurs="0"/>
                <xsd:element ref="ns3:Vertrouwelijkheid" minOccurs="0"/>
                <xsd:element ref="ns3:OrigineleLocat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46cb44-9db7-4a82-a63c-1be6b70f724c" elementFormDefault="qualified">
    <xsd:import namespace="http://schemas.microsoft.com/office/2006/documentManagement/types"/>
    <xsd:import namespace="http://schemas.microsoft.com/office/infopath/2007/PartnerControls"/>
    <xsd:element name="Eigen_x0020_trefwoorden" ma:index="9" nillable="true" ma:displayName="Eigen trefwoorden" ma:list="{05f74b23-5323-4e2e-8cde-01fdad900563}" ma:internalName="Eigen_x0020_trefwoorden" ma:showField="Title" ma:web="ccfd7a30-7d0f-442d-bb79-fb2460bd3718">
      <xsd:complexType>
        <xsd:complexContent>
          <xsd:extension base="dms:MultiChoiceLookup">
            <xsd:sequence>
              <xsd:element name="Value" type="dms:Lookup" maxOccurs="unbounded" minOccurs="0" nillable="true"/>
            </xsd:sequence>
          </xsd:extension>
        </xsd:complexContent>
      </xsd:complexType>
    </xsd:element>
    <xsd:element name="DocumentlabelDROTaxHTField0" ma:index="17" ma:taxonomy="true" ma:internalName="DocumentlabelDROTaxHTField0" ma:taxonomyFieldName="DocumentlabelDRO" ma:displayName="Categorie" ma:readOnly="false" ma:default="" ma:fieldId="{2e153dee-8387-47fa-914b-41668513682b}" ma:sspId="5ba3d923-a9a6-4547-b610-abfb6abe859f" ma:termSetId="8d50932b-3879-46ba-b2c4-d06523a805cc" ma:anchorId="00000000-0000-0000-0000-000000000000" ma:open="false" ma:isKeyword="false">
      <xsd:complexType>
        <xsd:sequence>
          <xsd:element ref="pc:Terms" minOccurs="0" maxOccurs="1"/>
        </xsd:sequence>
      </xsd:complexType>
    </xsd:element>
    <xsd:element name="TaxCatchAll" ma:index="18" nillable="true" ma:displayName="Taxonomy Catch All Column" ma:description="" ma:hidden="true" ma:list="{5d6dbf50-c719-4419-9dd8-a4af2f0770fc}" ma:internalName="TaxCatchAll" ma:showField="CatchAllData" ma:web="ccfd7a30-7d0f-442d-bb79-fb2460bd3718">
      <xsd:complexType>
        <xsd:complexContent>
          <xsd:extension base="dms:MultiChoiceLookup">
            <xsd:sequence>
              <xsd:element name="Value" type="dms:Lookup" maxOccurs="unbounded" minOccurs="0" nillable="true"/>
            </xsd:sequence>
          </xsd:extension>
        </xsd:complexContent>
      </xsd:complexType>
    </xsd:element>
    <xsd:element name="TaxCatchAllLabel" ma:index="19" nillable="true" ma:displayName="Taxonomy Catch All Column1" ma:description="" ma:hidden="true" ma:list="{5d6dbf50-c719-4419-9dd8-a4af2f0770fc}" ma:internalName="TaxCatchAllLabel" ma:readOnly="true" ma:showField="CatchAllDataLabel" ma:web="ccfd7a30-7d0f-442d-bb79-fb2460bd3718">
      <xsd:complexType>
        <xsd:complexContent>
          <xsd:extension base="dms:MultiChoiceLookup">
            <xsd:sequence>
              <xsd:element name="Value" type="dms:Lookup" maxOccurs="unbounded" minOccurs="0" nillable="true"/>
            </xsd:sequence>
          </xsd:extension>
        </xsd:complexContent>
      </xsd:complexType>
    </xsd:element>
    <xsd:element name="Stafcategorie" ma:index="22" ma:displayName="Stafcategorie" ma:list="{5ac0311c-c6d0-4283-8390-941d38d661f9}" ma:internalName="Stafcategorie" ma:showField="Title" ma:web="ccfd7a30-7d0f-442d-bb79-fb2460bd3718">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d89e6b0f-8492-4ef2-98aa-3cbcb5f453d1" elementFormDefault="qualified">
    <xsd:import namespace="http://schemas.microsoft.com/office/2006/documentManagement/types"/>
    <xsd:import namespace="http://schemas.microsoft.com/office/infopath/2007/PartnerControls"/>
    <xsd:element name="Projectnaam" ma:index="3" nillable="true" ma:displayName="Projectnaam" ma:internalName="Projectnaam">
      <xsd:simpleType>
        <xsd:restriction base="dms:Text">
          <xsd:maxLength value="255"/>
        </xsd:restriction>
      </xsd:simpleType>
    </xsd:element>
    <xsd:element name="Projectnummer" ma:index="4" nillable="true" ma:displayName="Projectnummer" ma:internalName="Projectnummer">
      <xsd:simpleType>
        <xsd:restriction base="dms:Text">
          <xsd:maxLength value="25"/>
        </xsd:restriction>
      </xsd:simpleType>
    </xsd:element>
    <xsd:element name="Projectomschrijving" ma:index="5" nillable="true" ma:displayName="Projectomschrijving" ma:internalName="Projectomschrijving">
      <xsd:simpleType>
        <xsd:restriction base="dms:Note">
          <xsd:maxLength value="255"/>
        </xsd:restriction>
      </xsd:simpleType>
    </xsd:element>
    <xsd:element name="Archiefkenmerk" ma:index="25" nillable="true" ma:displayName="Archiefkenmerk" ma:hidden="true" ma:internalName="Archiefkenmerk" ma:readOnly="false">
      <xsd:simpleType>
        <xsd:restriction base="dms:Text">
          <xsd:maxLength value="255"/>
        </xsd:restriction>
      </xsd:simpleType>
    </xsd:element>
    <xsd:element name="Vertrouwelijkheid" ma:index="28" nillable="true" ma:displayName="Vertrouwelijkheid" ma:default="Kabinet" ma:hidden="true" ma:internalName="Vertrouwelijkheid" ma:readOnly="false">
      <xsd:simpleType>
        <xsd:restriction base="dms:Choice">
          <xsd:enumeration value="Kabinet"/>
          <xsd:enumeration value="Dienst"/>
          <xsd:enumeration value="OA"/>
        </xsd:restriction>
      </xsd:simpleType>
    </xsd:element>
    <xsd:element name="OrigineleLocatie" ma:index="29" nillable="true" ma:displayName="Originele locatie" ma:hidden="true" ma:internalName="OrigineleLocati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40a158-e83d-4ca8-a1ab-448c5bb1d0f2" elementFormDefault="qualified">
    <xsd:import namespace="http://schemas.microsoft.com/office/2006/documentManagement/types"/>
    <xsd:import namespace="http://schemas.microsoft.com/office/infopath/2007/PartnerControls"/>
    <xsd:element name="ProjectstatusTaxHTField0" ma:index="12" nillable="true" ma:taxonomy="true" ma:internalName="ProjectstatusTaxHTField0" ma:taxonomyFieldName="Projectstatus" ma:displayName="Projectstatus" ma:default="" ma:fieldId="{4a573e9b-f617-45bc-aff4-43595c27f46b}" ma:sspId="5ba3d923-a9a6-4547-b610-abfb6abe859f" ma:termSetId="a1c6598e-9873-4034-b801-0dc391af5038" ma:anchorId="00000000-0000-0000-0000-000000000000" ma:open="true" ma:isKeyword="false">
      <xsd:complexType>
        <xsd:sequence>
          <xsd:element ref="pc:Terms" minOccurs="0" maxOccurs="1"/>
        </xsd:sequence>
      </xsd:complexType>
    </xsd:element>
    <xsd:element name="ProjectlocatieTaxHTField0" ma:index="14" nillable="true" ma:taxonomy="true" ma:internalName="ProjectlocatieTaxHTField0" ma:taxonomyFieldName="Projectlocatie" ma:displayName="Projectlocatie" ma:default="" ma:fieldId="{39368a46-06d3-4dbf-b58c-8837d3058081}" ma:sspId="5ba3d923-a9a6-4547-b610-abfb6abe859f" ma:termSetId="36384af0-d68f-4fa7-b6b2-396c82d83e6f" ma:anchorId="00000000-0000-0000-0000-000000000000" ma:open="true" ma:isKeyword="false">
      <xsd:complexType>
        <xsd:sequence>
          <xsd:element ref="pc:Terms" minOccurs="0" maxOccurs="1"/>
        </xsd:sequence>
      </xsd:complexType>
    </xsd:element>
    <xsd:element name="OpdrachtgeverTaxHTField0" ma:index="16" nillable="true" ma:taxonomy="true" ma:internalName="OpdrachtgeverTaxHTField0" ma:taxonomyFieldName="Opdrachtgever" ma:displayName="Opdrachtgever" ma:default="" ma:fieldId="{afecdcc8-8bc1-4d21-808c-efaf9aefb93a}" ma:sspId="5ba3d923-a9a6-4547-b610-abfb6abe859f" ma:termSetId="8e89c81b-4a81-4f22-8490-a554c100ae4a" ma:anchorId="00000000-0000-0000-0000-000000000000" ma:open="true" ma:isKeyword="false">
      <xsd:complexType>
        <xsd:sequence>
          <xsd:element ref="pc:Terms" minOccurs="0" maxOccurs="1"/>
        </xsd:sequence>
      </xsd:complexType>
    </xsd:element>
    <xsd:element name="DienstTaxHTField0" ma:index="23" nillable="true" ma:taxonomy="true" ma:internalName="DienstTaxHTField0" ma:taxonomyFieldName="Dienst" ma:displayName="Dienst" ma:readOnly="false" ma:default="1;#DRO|12a85342-6122-41a5-ba27-fd9d999223bd" ma:fieldId="{c86c3b65-f545-4948-88a2-f14bb7ad1262}" ma:sspId="5ba3d923-a9a6-4547-b610-abfb6abe859f" ma:termSetId="b1fe16a3-2845-4149-8304-87e57fe8824c" ma:anchorId="00000000-0000-0000-0000-000000000000" ma:open="true" ma:isKeyword="false">
      <xsd:complexType>
        <xsd:sequence>
          <xsd:element ref="pc:Terms" minOccurs="0" maxOccurs="1"/>
        </xsd:sequence>
      </xsd:complexType>
    </xsd:element>
    <xsd:element name="IngestuurdDoor" ma:index="26" nillable="true" ma:displayName="Ingestuurd door" ma:hidden="true" ma:internalName="IngestuurdDo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gestuurdOp" ma:index="27" nillable="true" ma:displayName="Ingestuurd op" ma:format="DateTime" ma:hidden="true" ma:internalName="IngestuurdOp"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Inhou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IngestuurdDoor xmlns="c240a158-e83d-4ca8-a1ab-448c5bb1d0f2">
      <UserInfo>
        <DisplayName/>
        <AccountId xsi:nil="true"/>
        <AccountType/>
      </UserInfo>
    </IngestuurdDoor>
    <ProjectstatusTaxHTField0 xmlns="c240a158-e83d-4ca8-a1ab-448c5bb1d0f2">
      <Terms xmlns="http://schemas.microsoft.com/office/infopath/2007/PartnerControls">
        <TermInfo xmlns="http://schemas.microsoft.com/office/infopath/2007/PartnerControls">
          <TermName xmlns="http://schemas.microsoft.com/office/infopath/2007/PartnerControls">Uitvoering</TermName>
          <TermId xmlns="http://schemas.microsoft.com/office/infopath/2007/PartnerControls">1eb6ffa3-a42e-4f74-9f57-2efb66df5a97</TermId>
        </TermInfo>
      </Terms>
    </ProjectstatusTaxHTField0>
    <OrigineleLocatie xmlns="d89e6b0f-8492-4ef2-98aa-3cbcb5f453d1" xsi:nil="true"/>
    <Projectnaam xmlns="d89e6b0f-8492-4ef2-98aa-3cbcb5f453d1">Middelen - Subsidieregelingen</Projectnaam>
    <Eigen_x0020_trefwoorden xmlns="d246cb44-9db7-4a82-a63c-1be6b70f724c"/>
    <Projectnummer xmlns="d89e6b0f-8492-4ef2-98aa-3cbcb5f453d1" xsi:nil="true"/>
    <ProjectlocatieTaxHTField0 xmlns="c240a158-e83d-4ca8-a1ab-448c5bb1d0f2">
      <Terms xmlns="http://schemas.microsoft.com/office/infopath/2007/PartnerControls">
        <TermInfo xmlns="http://schemas.microsoft.com/office/infopath/2007/PartnerControls">
          <TermName xmlns="http://schemas.microsoft.com/office/infopath/2007/PartnerControls">Amsterdam breed</TermName>
          <TermId xmlns="http://schemas.microsoft.com/office/infopath/2007/PartnerControls">703abeb1-c97d-4421-9b07-9a4f4b96b7e1</TermId>
        </TermInfo>
      </Terms>
    </ProjectlocatieTaxHTField0>
    <Vertrouwelijkheid xmlns="d89e6b0f-8492-4ef2-98aa-3cbcb5f453d1">Dienst</Vertrouwelijkheid>
    <Projectomschrijving xmlns="d89e6b0f-8492-4ef2-98aa-3cbcb5f453d1">Staf Site WebTemplate</Projectomschrijving>
    <TaxCatchAll xmlns="d246cb44-9db7-4a82-a63c-1be6b70f724c">
      <Value>6</Value>
      <Value>5</Value>
      <Value>4</Value>
      <Value>3</Value>
      <Value>1</Value>
    </TaxCatchAll>
    <Archiefkenmerk xmlns="d89e6b0f-8492-4ef2-98aa-3cbcb5f453d1" xsi:nil="true"/>
    <DocumentlabelDROTaxHTField0 xmlns="d246cb44-9db7-4a82-a63c-1be6b70f724c">
      <Terms xmlns="http://schemas.microsoft.com/office/infopath/2007/PartnerControls">
        <TermInfo xmlns="http://schemas.microsoft.com/office/infopath/2007/PartnerControls">
          <TermName xmlns="http://schemas.microsoft.com/office/infopath/2007/PartnerControls">Staf</TermName>
          <TermId xmlns="http://schemas.microsoft.com/office/infopath/2007/PartnerControls">4c9c1fa5-9ed6-417d-9282-ef65a35707b5</TermId>
        </TermInfo>
      </Terms>
    </DocumentlabelDROTaxHTField0>
    <Stafcategorie xmlns="d246cb44-9db7-4a82-a63c-1be6b70f724c">1</Stafcategorie>
    <OpdrachtgeverTaxHTField0 xmlns="c240a158-e83d-4ca8-a1ab-448c5bb1d0f2">
      <Terms xmlns="http://schemas.microsoft.com/office/infopath/2007/PartnerControls">
        <TermInfo xmlns="http://schemas.microsoft.com/office/infopath/2007/PartnerControls">
          <TermName xmlns="http://schemas.microsoft.com/office/infopath/2007/PartnerControls">Ruimte en Duurzaamheid</TermName>
          <TermId xmlns="http://schemas.microsoft.com/office/infopath/2007/PartnerControls">4f382d2e-f05d-47a3-854a-cc4451b0628e</TermId>
        </TermInfo>
      </Terms>
    </OpdrachtgeverTaxHTField0>
    <DienstTaxHTField0 xmlns="c240a158-e83d-4ca8-a1ab-448c5bb1d0f2">
      <Terms xmlns="http://schemas.microsoft.com/office/infopath/2007/PartnerControls">
        <TermInfo xmlns="http://schemas.microsoft.com/office/infopath/2007/PartnerControls">
          <TermName xmlns="http://schemas.microsoft.com/office/infopath/2007/PartnerControls">DRO</TermName>
          <TermId xmlns="http://schemas.microsoft.com/office/infopath/2007/PartnerControls">12a85342-6122-41a5-ba27-fd9d999223bd</TermId>
        </TermInfo>
      </Terms>
    </DienstTaxHTField0>
    <IngestuurdOp xmlns="c240a158-e83d-4ca8-a1ab-448c5bb1d0f2" xsi:nil="true"/>
  </documentManagement>
</p:properties>
</file>

<file path=customXml/item5.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6865E39E-6C5C-4876-BE5D-75852D4F2195}">
  <ds:schemaRefs>
    <ds:schemaRef ds:uri="Microsoft.SharePoint.Taxonomy.ContentTypeSync"/>
  </ds:schemaRefs>
</ds:datastoreItem>
</file>

<file path=customXml/itemProps2.xml><?xml version="1.0" encoding="utf-8"?>
<ds:datastoreItem xmlns:ds="http://schemas.openxmlformats.org/officeDocument/2006/customXml" ds:itemID="{AC2D5DD3-17A7-4932-AE2E-1C7175B96DAB}">
  <ds:schemaRefs>
    <ds:schemaRef ds:uri="http://schemas.microsoft.com/sharepoint/v3/contenttype/forms"/>
  </ds:schemaRefs>
</ds:datastoreItem>
</file>

<file path=customXml/itemProps3.xml><?xml version="1.0" encoding="utf-8"?>
<ds:datastoreItem xmlns:ds="http://schemas.openxmlformats.org/officeDocument/2006/customXml" ds:itemID="{0EA7C3DE-3F91-44A0-96F8-638050CD30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46cb44-9db7-4a82-a63c-1be6b70f724c"/>
    <ds:schemaRef ds:uri="d89e6b0f-8492-4ef2-98aa-3cbcb5f453d1"/>
    <ds:schemaRef ds:uri="c240a158-e83d-4ca8-a1ab-448c5bb1d0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B667678-199A-4DA8-BBF7-1A06953EA24E}">
  <ds:schemaRefs>
    <ds:schemaRef ds:uri="http://schemas.microsoft.com/office/infopath/2007/PartnerControls"/>
    <ds:schemaRef ds:uri="d89e6b0f-8492-4ef2-98aa-3cbcb5f453d1"/>
    <ds:schemaRef ds:uri="c240a158-e83d-4ca8-a1ab-448c5bb1d0f2"/>
    <ds:schemaRef ds:uri="http://purl.org/dc/dcmitype/"/>
    <ds:schemaRef ds:uri="http://schemas.microsoft.com/office/2006/documentManagement/types"/>
    <ds:schemaRef ds:uri="http://schemas.openxmlformats.org/package/2006/metadata/core-properties"/>
    <ds:schemaRef ds:uri="http://purl.org/dc/elements/1.1/"/>
    <ds:schemaRef ds:uri="d246cb44-9db7-4a82-a63c-1be6b70f724c"/>
    <ds:schemaRef ds:uri="http://schemas.microsoft.com/office/2006/metadata/properties"/>
    <ds:schemaRef ds:uri="http://www.w3.org/XML/1998/namespace"/>
    <ds:schemaRef ds:uri="http://purl.org/dc/terms/"/>
  </ds:schemaRefs>
</ds:datastoreItem>
</file>

<file path=customXml/itemProps5.xml><?xml version="1.0" encoding="utf-8"?>
<ds:datastoreItem xmlns:ds="http://schemas.openxmlformats.org/officeDocument/2006/customXml" ds:itemID="{BFD1A576-D343-4CE0-B2C6-654C169727B7}">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1050</TotalTime>
  <Words>502</Words>
  <Application>Microsoft Office PowerPoint</Application>
  <PresentationFormat>Diavoorstelling (4:3)</PresentationFormat>
  <Paragraphs>103</Paragraphs>
  <Slides>9</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Corbel</vt:lpstr>
      <vt:lpstr>Wingdings</vt:lpstr>
      <vt:lpstr>blank</vt:lpstr>
      <vt:lpstr>Subsidies en leningen rondom verduurzaming en aardgasvrij</vt:lpstr>
      <vt:lpstr>Subsidies voor woningeigenaren – I</vt:lpstr>
      <vt:lpstr>Subsidies voor woningeigenaren - II</vt:lpstr>
      <vt:lpstr>Subsidies voor woningeigenaren - III</vt:lpstr>
      <vt:lpstr>Subsidies combineren – ‘stapelen’ </vt:lpstr>
      <vt:lpstr>Andere financieringsvormen - I</vt:lpstr>
      <vt:lpstr>Andere financieringsvormen - II</vt:lpstr>
      <vt:lpstr>BTW-regelingen</vt:lpstr>
      <vt:lpstr>Informatie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der Pekbuurt aardgasvrij</dc:title>
  <dc:creator>Daphne de Vree</dc:creator>
  <cp:lastModifiedBy>Visser, Marja</cp:lastModifiedBy>
  <cp:revision>34</cp:revision>
  <dcterms:created xsi:type="dcterms:W3CDTF">2021-03-29T08:26:13Z</dcterms:created>
  <dcterms:modified xsi:type="dcterms:W3CDTF">2021-10-06T13:48:11Z</dcterms:modified>
</cp:coreProperties>
</file>